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9" r:id="rId5"/>
    <p:sldId id="583" r:id="rId6"/>
    <p:sldId id="498" r:id="rId7"/>
    <p:sldId id="582" r:id="rId8"/>
    <p:sldId id="626" r:id="rId9"/>
    <p:sldId id="611" r:id="rId10"/>
    <p:sldId id="613" r:id="rId11"/>
    <p:sldId id="408" r:id="rId12"/>
    <p:sldId id="587" r:id="rId13"/>
    <p:sldId id="573" r:id="rId14"/>
    <p:sldId id="633" r:id="rId15"/>
    <p:sldId id="632" r:id="rId16"/>
    <p:sldId id="630" r:id="rId17"/>
  </p:sldIdLst>
  <p:sldSz cx="12192000" cy="6858000"/>
  <p:notesSz cx="6858000" cy="9144000"/>
  <p:embeddedFontLst>
    <p:embeddedFont>
      <p:font typeface="Arial Nova" panose="020B0504020202020204" pitchFamily="34" charset="0"/>
      <p:regular r:id="rId19"/>
      <p:bold r:id="rId20"/>
      <p:italic r:id="rId21"/>
      <p:boldItalic r:id="rId22"/>
    </p:embeddedFont>
    <p:embeddedFont>
      <p:font typeface="Century Schoolbook" panose="02040604050505020304"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0C33F-D45C-F64B-DBB4-AEFE76D89521}" name="THOMPSON Kate * ODF" initials="TK*O" userId="S::Kate.THOMPSON@odf.oregon.gov::170cc482-4799-4281-b0f9-2c688ea750d1" providerId="AD"/>
  <p188:author id="{10080F85-AFB8-0760-4942-1648E53EBDBB}" name="FRUEH Terry * ODF" initials="FT*O" userId="S::Terry.FRUEH@odf.oregon.gov::f91c766d-7afe-4a7c-9965-df90b51425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693F"/>
    <a:srgbClr val="005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B47EF-0830-4661-BD4A-12D5149EE365}" v="1" dt="2024-05-13T22:37:33.62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51" autoAdjust="0"/>
  </p:normalViewPr>
  <p:slideViewPr>
    <p:cSldViewPr snapToGrid="0">
      <p:cViewPr varScale="1">
        <p:scale>
          <a:sx n="64" d="100"/>
          <a:sy n="64" d="100"/>
        </p:scale>
        <p:origin x="139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FB4F7-5828-41F0-8781-25142503195B}" type="datetimeFigureOut">
              <a:rPr lang="en-US" smtClean="0"/>
              <a:t>05/13/2024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32EC8-55CF-4F64-868E-C23B4D21FDE3}" type="slidenum">
              <a:rPr lang="en-US" smtClean="0"/>
              <a:t>‹#›</a:t>
            </a:fld>
            <a:endParaRPr lang="en-US"/>
          </a:p>
        </p:txBody>
      </p:sp>
    </p:spTree>
    <p:extLst>
      <p:ext uri="{BB962C8B-B14F-4D97-AF65-F5344CB8AC3E}">
        <p14:creationId xmlns:p14="http://schemas.microsoft.com/office/powerpoint/2010/main" val="369568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i="1" dirty="0"/>
          </a:p>
        </p:txBody>
      </p:sp>
      <p:sp>
        <p:nvSpPr>
          <p:cNvPr id="4" name="Slide Number Placeholder 3"/>
          <p:cNvSpPr>
            <a:spLocks noGrp="1"/>
          </p:cNvSpPr>
          <p:nvPr>
            <p:ph type="sldNum" sz="quarter" idx="5"/>
          </p:nvPr>
        </p:nvSpPr>
        <p:spPr/>
        <p:txBody>
          <a:bodyPr/>
          <a:lstStyle/>
          <a:p>
            <a:fld id="{DEE32EC8-55CF-4F64-868E-C23B4D21FDE3}" type="slidenum">
              <a:rPr lang="en-US" smtClean="0"/>
              <a:t>1</a:t>
            </a:fld>
            <a:endParaRPr lang="en-US"/>
          </a:p>
        </p:txBody>
      </p:sp>
    </p:spTree>
    <p:extLst>
      <p:ext uri="{BB962C8B-B14F-4D97-AF65-F5344CB8AC3E}">
        <p14:creationId xmlns:p14="http://schemas.microsoft.com/office/powerpoint/2010/main" val="84284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b="1" dirty="0"/>
              <a:t>This slide summarizes the groups’ participation in the Adaptive Management Process. Note that built into this process, but not shown here, are timelines to ensure the process moves forward continuously and timely, as well as defined points for participants to go on the record with decisions rather than potentially having a non-vote be the decision. </a:t>
            </a:r>
          </a:p>
          <a:p>
            <a:endParaRPr lang="en-US" sz="1400" b="1" dirty="0"/>
          </a:p>
          <a:p>
            <a:r>
              <a:rPr lang="en-US" sz="1400" b="1" dirty="0"/>
              <a:t>This slide illustrates the long term process. However, note that the rules specify a “ramp up” period for the AMPC to develop an initial list of research topics, the IRST to develop their standards for determining what is considered Best Available Science, and both groups to develop their respective team charters.</a:t>
            </a:r>
            <a:endParaRPr lang="en-US" sz="1400" b="1" dirty="0">
              <a:cs typeface="Calibri"/>
            </a:endParaRPr>
          </a:p>
          <a:p>
            <a:endParaRPr lang="en-US" sz="1400" b="1" dirty="0"/>
          </a:p>
          <a:p>
            <a:pPr marL="360072" indent="-360072">
              <a:buAutoNum type="arabicPeriod"/>
            </a:pPr>
            <a:r>
              <a:rPr lang="en-US" sz="1400" b="1" dirty="0"/>
              <a:t>In the first step of the process, the AMPC identifies an initial research question including key contextual information such as objective of the research. The Board may also direct the AMPC to develop a particular research question.</a:t>
            </a:r>
            <a:endParaRPr lang="en-US" sz="1400" b="1" dirty="0">
              <a:cs typeface="Calibri"/>
            </a:endParaRPr>
          </a:p>
          <a:p>
            <a:r>
              <a:rPr lang="en-US" sz="1400" b="1" dirty="0"/>
              <a:t>[CLICK]</a:t>
            </a:r>
            <a:endParaRPr lang="en-US" sz="1400" b="1" dirty="0">
              <a:cs typeface="Calibri"/>
            </a:endParaRPr>
          </a:p>
          <a:p>
            <a:endParaRPr lang="en-US" sz="1400" b="1" dirty="0"/>
          </a:p>
          <a:p>
            <a:r>
              <a:rPr lang="en-US" sz="1400" b="1" dirty="0"/>
              <a:t>2. In the second step, the IRST shall refine the AMPC research question and confirm with the AMPC that their intent is maintained. The IRST shall then develop a proposal for doing the research that includes a literature review, and a project scope of work with deliverables, timeline, and estimated budget.</a:t>
            </a:r>
            <a:endParaRPr lang="en-US" sz="1400" b="1" dirty="0">
              <a:cs typeface="Calibri"/>
            </a:endParaRPr>
          </a:p>
          <a:p>
            <a:r>
              <a:rPr lang="en-US" sz="1400" b="1" dirty="0"/>
              <a:t>[CLICK]</a:t>
            </a:r>
            <a:endParaRPr lang="en-US" sz="1400" b="1" dirty="0">
              <a:cs typeface="Calibri"/>
            </a:endParaRPr>
          </a:p>
          <a:p>
            <a:endParaRPr lang="en-US" sz="1400" b="1" dirty="0"/>
          </a:p>
          <a:p>
            <a:r>
              <a:rPr lang="en-US" sz="1400" b="1" dirty="0"/>
              <a:t>3. In step 3, the AMPC prioritizes these IRST proposals into a Research Agenda and forwards the associated budget to the Board for their vote. Note that the current plan is for the legislature to fund the program beginning with the next biennium.</a:t>
            </a:r>
            <a:endParaRPr lang="en-US" sz="1400" b="1" dirty="0">
              <a:cs typeface="Calibri"/>
            </a:endParaRPr>
          </a:p>
          <a:p>
            <a:pPr defTabSz="960193">
              <a:defRPr/>
            </a:pPr>
            <a:r>
              <a:rPr lang="en-US" sz="1400" b="1" dirty="0"/>
              <a:t>[CLICK]</a:t>
            </a:r>
            <a:endParaRPr lang="en-US" sz="1400" b="1" dirty="0">
              <a:cs typeface="Calibri"/>
            </a:endParaRPr>
          </a:p>
          <a:p>
            <a:endParaRPr lang="en-US" sz="1400" b="1" dirty="0"/>
          </a:p>
          <a:p>
            <a:r>
              <a:rPr lang="en-US" sz="1400" b="1" dirty="0"/>
              <a:t>4. In step 4, the IRST develops an annual workplan to implement the Board-approved Research Agenda. They will contract this work via competitive Requests for Proposals. </a:t>
            </a:r>
          </a:p>
          <a:p>
            <a:r>
              <a:rPr lang="en-US" sz="1400" b="1" dirty="0"/>
              <a:t>[CLICK]</a:t>
            </a:r>
            <a:endParaRPr lang="en-US" sz="1400" b="1" dirty="0">
              <a:cs typeface="Calibri"/>
            </a:endParaRPr>
          </a:p>
          <a:p>
            <a:endParaRPr lang="en-US" sz="1400" b="1" dirty="0"/>
          </a:p>
          <a:p>
            <a:r>
              <a:rPr lang="en-US" sz="1400" b="1" dirty="0"/>
              <a:t>5. Step 5 is the IRST sending final reports and summaries of these reports in lay terms to the Board and the AMPC for their respective considerations.</a:t>
            </a:r>
            <a:endParaRPr lang="en-US" sz="1400" b="1" dirty="0">
              <a:cs typeface="Calibri"/>
            </a:endParaRPr>
          </a:p>
          <a:p>
            <a:pPr defTabSz="960193">
              <a:defRPr/>
            </a:pPr>
            <a:r>
              <a:rPr lang="en-US" sz="1400" b="1" dirty="0"/>
              <a:t>[CLICK]</a:t>
            </a:r>
            <a:endParaRPr lang="en-US" sz="1400" b="1" dirty="0">
              <a:cs typeface="Calibri"/>
            </a:endParaRPr>
          </a:p>
          <a:p>
            <a:endParaRPr lang="en-US" sz="1400" b="1" dirty="0"/>
          </a:p>
          <a:p>
            <a:r>
              <a:rPr lang="en-US" sz="1400" b="1" dirty="0"/>
              <a:t>6. Finally, in step 6 the AMPC assesses the reports from the IRST, and sends a report of their own to the Board for consideration. The AMPC may recommend:</a:t>
            </a:r>
            <a:endParaRPr lang="en-US" sz="1400" b="1" dirty="0">
              <a:cs typeface="Calibri"/>
            </a:endParaRPr>
          </a:p>
          <a:p>
            <a:r>
              <a:rPr lang="en-US" sz="1400" b="1" dirty="0"/>
              <a:t>     A. No change;</a:t>
            </a:r>
            <a:endParaRPr lang="en-US" sz="1400" b="1" dirty="0">
              <a:cs typeface="Calibri"/>
            </a:endParaRPr>
          </a:p>
          <a:p>
            <a:r>
              <a:rPr lang="en-US" sz="1400" b="1" dirty="0"/>
              <a:t>     B. Rule change;</a:t>
            </a:r>
            <a:endParaRPr lang="en-US" sz="1400" b="1" dirty="0">
              <a:cs typeface="Calibri"/>
            </a:endParaRPr>
          </a:p>
          <a:p>
            <a:r>
              <a:rPr lang="en-US" sz="1400" b="1" dirty="0"/>
              <a:t>     C. Additional scientific inquiry; or,</a:t>
            </a:r>
            <a:endParaRPr lang="en-US" sz="1400" b="1" dirty="0">
              <a:cs typeface="Calibri"/>
            </a:endParaRPr>
          </a:p>
          <a:p>
            <a:r>
              <a:rPr lang="en-US" sz="1400" b="1" dirty="0"/>
              <a:t>     D. Other policy action such as rule guidance or training.</a:t>
            </a:r>
            <a:endParaRPr lang="en-US" sz="1400" b="1" dirty="0">
              <a:cs typeface="Calibri"/>
            </a:endParaRPr>
          </a:p>
          <a:p>
            <a:r>
              <a:rPr lang="en-US" sz="1400" b="1" dirty="0"/>
              <a:t>Also, AMPC minority reports may be included in the reports to the Board.</a:t>
            </a:r>
            <a:endParaRPr lang="en-US" sz="1400" b="1" dirty="0">
              <a:cs typeface="Calibri"/>
            </a:endParaRPr>
          </a:p>
          <a:p>
            <a:endParaRPr lang="en-US" sz="1400" b="1" dirty="0"/>
          </a:p>
          <a:p>
            <a:r>
              <a:rPr lang="en-US" sz="1400" b="1" dirty="0"/>
              <a:t>The Board will then decide on the AMPC recommendations.</a:t>
            </a:r>
            <a:endParaRPr lang="en-US" sz="1400" b="1" dirty="0">
              <a:cs typeface="Calibri"/>
            </a:endParaRPr>
          </a:p>
          <a:p>
            <a:endParaRPr lang="en-US" sz="1400" dirty="0"/>
          </a:p>
          <a:p>
            <a:r>
              <a:rPr lang="en-US" sz="1400" b="1" dirty="0">
                <a:cs typeface="+mn-cs"/>
              </a:rPr>
              <a:t>Any</a:t>
            </a:r>
            <a:r>
              <a:rPr lang="en-US" sz="1400" b="1" baseline="0" dirty="0">
                <a:cs typeface="+mn-cs"/>
              </a:rPr>
              <a:t> questions about the functioning of the AMP before we discuss the current status and your first tasks?</a:t>
            </a:r>
            <a:endParaRPr lang="en-US" sz="1400" b="1" dirty="0">
              <a:cs typeface="Calibri"/>
            </a:endParaRPr>
          </a:p>
          <a:p>
            <a:endParaRPr lang="en-US" sz="1400" dirty="0"/>
          </a:p>
          <a:p>
            <a:r>
              <a:rPr lang="en-US" sz="1400" dirty="0"/>
              <a:t>NEXT SLIDE</a:t>
            </a:r>
            <a:endParaRPr lang="en-US" sz="1400" dirty="0">
              <a:cs typeface="Calibri"/>
            </a:endParaRPr>
          </a:p>
          <a:p>
            <a:endParaRPr lang="en-US" sz="1400" dirty="0"/>
          </a:p>
        </p:txBody>
      </p:sp>
      <p:sp>
        <p:nvSpPr>
          <p:cNvPr id="4" name="Slide Number Placeholder 3"/>
          <p:cNvSpPr>
            <a:spLocks noGrp="1"/>
          </p:cNvSpPr>
          <p:nvPr>
            <p:ph type="sldNum" sz="quarter" idx="5"/>
          </p:nvPr>
        </p:nvSpPr>
        <p:spPr/>
        <p:txBody>
          <a:bodyPr/>
          <a:lstStyle/>
          <a:p>
            <a:fld id="{216F2A8F-793E-4B3C-A73D-C8799D277777}" type="slidenum">
              <a:rPr lang="en-US" smtClean="0"/>
              <a:t>10</a:t>
            </a:fld>
            <a:endParaRPr lang="en-US"/>
          </a:p>
        </p:txBody>
      </p:sp>
    </p:spTree>
    <p:extLst>
      <p:ext uri="{BB962C8B-B14F-4D97-AF65-F5344CB8AC3E}">
        <p14:creationId xmlns:p14="http://schemas.microsoft.com/office/powerpoint/2010/main" val="442953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16F2A8F-793E-4B3C-A73D-C8799D277777}" type="slidenum">
              <a:rPr lang="en-US" smtClean="0"/>
              <a:t>12</a:t>
            </a:fld>
            <a:endParaRPr lang="en-US"/>
          </a:p>
        </p:txBody>
      </p:sp>
    </p:spTree>
    <p:extLst>
      <p:ext uri="{BB962C8B-B14F-4D97-AF65-F5344CB8AC3E}">
        <p14:creationId xmlns:p14="http://schemas.microsoft.com/office/powerpoint/2010/main" val="296392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16F2A8F-793E-4B3C-A73D-C8799D277777}" type="slidenum">
              <a:rPr lang="en-US" smtClean="0"/>
              <a:t>13</a:t>
            </a:fld>
            <a:endParaRPr lang="en-US"/>
          </a:p>
        </p:txBody>
      </p:sp>
    </p:spTree>
    <p:extLst>
      <p:ext uri="{BB962C8B-B14F-4D97-AF65-F5344CB8AC3E}">
        <p14:creationId xmlns:p14="http://schemas.microsoft.com/office/powerpoint/2010/main" val="304886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b="1" dirty="0"/>
              <a:t>Fundamental to Adaptive Management Programs are the Biological Goals and Objectives. These Goals broadly describe the desired future conditions of an HCP in succinct statements and directs work toward achieving the vision and purpose of that HCP. </a:t>
            </a:r>
          </a:p>
          <a:p>
            <a:endParaRPr lang="en-US" sz="1400" b="1" dirty="0"/>
          </a:p>
          <a:p>
            <a:r>
              <a:rPr lang="en-US" sz="1400" b="1" dirty="0"/>
              <a:t>Each goal steps down to one or more objectives that define how to achieve these conditions in measurable terms. </a:t>
            </a:r>
            <a:endParaRPr lang="en-US" sz="1400" b="1" dirty="0">
              <a:cs typeface="Calibri"/>
            </a:endParaRPr>
          </a:p>
          <a:p>
            <a:endParaRPr lang="en-US" sz="1400" b="1" dirty="0">
              <a:cs typeface="Calibri"/>
            </a:endParaRPr>
          </a:p>
          <a:p>
            <a:endParaRPr lang="en-US" sz="1400" dirty="0"/>
          </a:p>
          <a:p>
            <a:r>
              <a:rPr lang="en-US" sz="1400" dirty="0"/>
              <a:t>NEXT SLIDE</a:t>
            </a:r>
          </a:p>
        </p:txBody>
      </p:sp>
      <p:sp>
        <p:nvSpPr>
          <p:cNvPr id="4" name="Slide Number Placeholder 3"/>
          <p:cNvSpPr>
            <a:spLocks noGrp="1"/>
          </p:cNvSpPr>
          <p:nvPr>
            <p:ph type="sldNum" sz="quarter" idx="5"/>
          </p:nvPr>
        </p:nvSpPr>
        <p:spPr/>
        <p:txBody>
          <a:bodyPr/>
          <a:lstStyle/>
          <a:p>
            <a:fld id="{216F2A8F-793E-4B3C-A73D-C8799D277777}" type="slidenum">
              <a:rPr lang="en-US" smtClean="0"/>
              <a:t>2</a:t>
            </a:fld>
            <a:endParaRPr lang="en-US"/>
          </a:p>
        </p:txBody>
      </p:sp>
    </p:spTree>
    <p:extLst>
      <p:ext uri="{BB962C8B-B14F-4D97-AF65-F5344CB8AC3E}">
        <p14:creationId xmlns:p14="http://schemas.microsoft.com/office/powerpoint/2010/main" val="384794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tabLst>
                <a:tab pos="532765" algn="l"/>
                <a:tab pos="533400" algn="l"/>
              </a:tabLst>
            </a:pPr>
            <a:r>
              <a:rPr lang="en-US" sz="1400" b="1" spc="-5" dirty="0">
                <a:effectLst/>
                <a:latin typeface="Times New Roman" panose="02020603050405020304" pitchFamily="18" charset="0"/>
                <a:ea typeface="Times New Roman" panose="02020603050405020304" pitchFamily="18" charset="0"/>
              </a:rPr>
              <a:t>It</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is</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the</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policy</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of</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the</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State</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of</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Oregon</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that</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regulation</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of</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forest</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practices for</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the</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protection of aquatic species shall, in addition to other statutory requirements, be subject to a process of adaptive management, whereby forest practice rules are:</a:t>
            </a:r>
          </a:p>
          <a:p>
            <a:pPr marL="742950" marR="0" lvl="1" indent="-285750">
              <a:spcBef>
                <a:spcPts val="0"/>
              </a:spcBef>
              <a:spcAft>
                <a:spcPts val="0"/>
              </a:spcAft>
              <a:buSzPts val="1200"/>
              <a:buFont typeface="Times New Roman" panose="02020603050405020304" pitchFamily="18" charset="0"/>
              <a:buAutoNum type="alphaLcParenBoth"/>
              <a:tabLst>
                <a:tab pos="989965" algn="l"/>
                <a:tab pos="990600" algn="l"/>
              </a:tabLst>
            </a:pPr>
            <a:r>
              <a:rPr lang="en-US" sz="1400" b="1" spc="-5" dirty="0">
                <a:effectLst/>
                <a:latin typeface="Times New Roman" panose="02020603050405020304" pitchFamily="18" charset="0"/>
                <a:ea typeface="Times New Roman" panose="02020603050405020304" pitchFamily="18" charset="0"/>
              </a:rPr>
              <a:t>Monitored</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for</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effectiveness relative</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to the</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biological goals and objectives; </a:t>
            </a:r>
            <a:r>
              <a:rPr lang="en-US" sz="1400" b="1" spc="-25" dirty="0">
                <a:effectLst/>
                <a:latin typeface="Times New Roman" panose="02020603050405020304" pitchFamily="18" charset="0"/>
                <a:ea typeface="Times New Roman" panose="02020603050405020304" pitchFamily="18" charset="0"/>
              </a:rPr>
              <a:t>and</a:t>
            </a:r>
            <a:endParaRPr lang="en-US" sz="1400" b="1" spc="-5"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Times New Roman" panose="02020603050405020304" pitchFamily="18" charset="0"/>
              <a:buAutoNum type="alphaLcParenBoth"/>
              <a:tabLst>
                <a:tab pos="989965" algn="l"/>
                <a:tab pos="990600" algn="l"/>
              </a:tabLst>
            </a:pPr>
            <a:r>
              <a:rPr lang="en-US" sz="1400" b="1" spc="-5" dirty="0">
                <a:effectLst/>
                <a:latin typeface="Times New Roman" panose="02020603050405020304" pitchFamily="18" charset="0"/>
                <a:ea typeface="Times New Roman" panose="02020603050405020304" pitchFamily="18" charset="0"/>
              </a:rPr>
              <a:t>Modified</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if</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necessary</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to</a:t>
            </a:r>
            <a:r>
              <a:rPr lang="en-US" sz="1400" b="1" spc="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achieve</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the</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biological goals and </a:t>
            </a:r>
            <a:r>
              <a:rPr lang="en-US" sz="1400" b="1" spc="-10" dirty="0">
                <a:effectLst/>
                <a:latin typeface="Times New Roman" panose="02020603050405020304" pitchFamily="18" charset="0"/>
                <a:ea typeface="Times New Roman" panose="02020603050405020304" pitchFamily="18" charset="0"/>
              </a:rPr>
              <a:t>objectives.</a:t>
            </a:r>
          </a:p>
          <a:p>
            <a:pPr marL="457200" marR="0" lvl="1" indent="0">
              <a:spcBef>
                <a:spcPts val="0"/>
              </a:spcBef>
              <a:spcAft>
                <a:spcPts val="0"/>
              </a:spcAft>
              <a:buSzPts val="1200"/>
              <a:buFont typeface="Times New Roman" panose="02020603050405020304" pitchFamily="18" charset="0"/>
              <a:buNone/>
              <a:tabLst>
                <a:tab pos="989965" algn="l"/>
                <a:tab pos="990600" algn="l"/>
              </a:tabLst>
            </a:pPr>
            <a:endParaRPr lang="en-US" sz="1400" b="1" spc="-10" dirty="0">
              <a:effectLst/>
              <a:latin typeface="Times New Roman" panose="02020603050405020304" pitchFamily="18" charset="0"/>
              <a:ea typeface="Times New Roman" panose="02020603050405020304" pitchFamily="18" charset="0"/>
            </a:endParaRPr>
          </a:p>
          <a:p>
            <a:pPr>
              <a:lnSpc>
                <a:spcPct val="107000"/>
              </a:lnSpc>
              <a:spcBef>
                <a:spcPts val="58"/>
              </a:spcBef>
              <a:spcAft>
                <a:spcPts val="840"/>
              </a:spcAft>
              <a:tabLst>
                <a:tab pos="554778" algn="l"/>
              </a:tabLst>
            </a:pPr>
            <a:r>
              <a:rPr lang="en-US" sz="1400" dirty="0"/>
              <a:t>The AMP focuses on rules on a large scale, not project by project.</a:t>
            </a:r>
          </a:p>
          <a:p>
            <a:pPr>
              <a:lnSpc>
                <a:spcPct val="107000"/>
              </a:lnSpc>
              <a:spcBef>
                <a:spcPts val="58"/>
              </a:spcBef>
              <a:spcAft>
                <a:spcPts val="840"/>
              </a:spcAft>
              <a:tabLst>
                <a:tab pos="554778" algn="l"/>
              </a:tabLst>
            </a:pPr>
            <a:endParaRPr lang="en-US" sz="1400" dirty="0"/>
          </a:p>
          <a:p>
            <a:pPr>
              <a:lnSpc>
                <a:spcPct val="107000"/>
              </a:lnSpc>
              <a:spcBef>
                <a:spcPts val="58"/>
              </a:spcBef>
              <a:spcAft>
                <a:spcPts val="840"/>
              </a:spcAft>
            </a:pPr>
            <a:r>
              <a:rPr lang="en-US" sz="1400" dirty="0"/>
              <a:t>NEXT SLIDE</a:t>
            </a:r>
            <a:endParaRPr lang="en-US" sz="1400" dirty="0">
              <a:cs typeface="Calibri" panose="020F0502020204030204"/>
            </a:endParaRPr>
          </a:p>
        </p:txBody>
      </p:sp>
      <p:sp>
        <p:nvSpPr>
          <p:cNvPr id="4" name="Slide Number Placeholder 3"/>
          <p:cNvSpPr>
            <a:spLocks noGrp="1"/>
          </p:cNvSpPr>
          <p:nvPr>
            <p:ph type="sldNum" sz="quarter" idx="5"/>
          </p:nvPr>
        </p:nvSpPr>
        <p:spPr/>
        <p:txBody>
          <a:bodyPr/>
          <a:lstStyle/>
          <a:p>
            <a:fld id="{216F2A8F-793E-4B3C-A73D-C8799D277777}" type="slidenum">
              <a:rPr lang="en-US" smtClean="0"/>
              <a:t>3</a:t>
            </a:fld>
            <a:endParaRPr lang="en-US"/>
          </a:p>
        </p:txBody>
      </p:sp>
    </p:spTree>
    <p:extLst>
      <p:ext uri="{BB962C8B-B14F-4D97-AF65-F5344CB8AC3E}">
        <p14:creationId xmlns:p14="http://schemas.microsoft.com/office/powerpoint/2010/main" val="74783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60193">
              <a:defRPr/>
            </a:pPr>
            <a:r>
              <a:rPr lang="en-US" sz="1400" b="1" dirty="0"/>
              <a:t>An Adaptive Management Program is essential to an approved Habitat Conservation Plan (or HCP), which is an end goal of the entire Private Forest Accord.</a:t>
            </a:r>
          </a:p>
          <a:p>
            <a:endParaRPr lang="en-US" sz="1400" b="1" dirty="0"/>
          </a:p>
          <a:p>
            <a:pPr marL="342900" marR="0" lvl="0" indent="-342900">
              <a:spcBef>
                <a:spcPts val="0"/>
              </a:spcBef>
              <a:spcAft>
                <a:spcPts val="0"/>
              </a:spcAft>
              <a:buSzPts val="1200"/>
              <a:buFont typeface="Times New Roman" panose="02020603050405020304" pitchFamily="18" charset="0"/>
              <a:buAutoNum type="arabicParenBoth"/>
              <a:tabLst>
                <a:tab pos="532765" algn="l"/>
                <a:tab pos="533400" algn="l"/>
              </a:tabLst>
            </a:pPr>
            <a:r>
              <a:rPr lang="en-US" sz="1400" b="1" spc="-5" dirty="0">
                <a:effectLst/>
                <a:latin typeface="Times New Roman" panose="02020603050405020304" pitchFamily="18" charset="0"/>
                <a:ea typeface="Times New Roman" panose="02020603050405020304" pitchFamily="18" charset="0"/>
              </a:rPr>
              <a:t>The</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purpose</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of the</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adaptive</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management program</a:t>
            </a:r>
            <a:r>
              <a:rPr lang="en-US" sz="1400" b="1" spc="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is </a:t>
            </a:r>
            <a:r>
              <a:rPr lang="en-US" sz="1400" b="1" spc="-25" dirty="0">
                <a:effectLst/>
                <a:latin typeface="Times New Roman" panose="02020603050405020304" pitchFamily="18" charset="0"/>
                <a:ea typeface="Times New Roman" panose="02020603050405020304" pitchFamily="18" charset="0"/>
              </a:rPr>
              <a:t>to:</a:t>
            </a:r>
            <a:endParaRPr lang="en-US" sz="1400" b="1" spc="-5"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Times New Roman" panose="02020603050405020304" pitchFamily="18" charset="0"/>
              <a:buAutoNum type="alphaLcParenBoth"/>
              <a:tabLst>
                <a:tab pos="989965" algn="l"/>
                <a:tab pos="990600" algn="l"/>
              </a:tabLst>
            </a:pPr>
            <a:r>
              <a:rPr lang="en-US" sz="1400" b="1" spc="-5" dirty="0">
                <a:effectLst/>
                <a:latin typeface="Times New Roman" panose="02020603050405020304" pitchFamily="18" charset="0"/>
                <a:ea typeface="Times New Roman" panose="02020603050405020304" pitchFamily="18" charset="0"/>
              </a:rPr>
              <a:t>Ensure</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timely</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and</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effective</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change</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as</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needed</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to</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meet</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biological</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goals</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and </a:t>
            </a:r>
            <a:r>
              <a:rPr lang="en-US" sz="1400" b="1" spc="-10" dirty="0">
                <a:effectLst/>
                <a:latin typeface="Times New Roman" panose="02020603050405020304" pitchFamily="18" charset="0"/>
                <a:ea typeface="Times New Roman" panose="02020603050405020304" pitchFamily="18" charset="0"/>
              </a:rPr>
              <a:t>objectives.</a:t>
            </a:r>
            <a:endParaRPr lang="en-US" sz="1400" b="1" spc="-5"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Times New Roman" panose="02020603050405020304" pitchFamily="18" charset="0"/>
              <a:buAutoNum type="alphaLcParenBoth"/>
              <a:tabLst>
                <a:tab pos="989965" algn="l"/>
                <a:tab pos="990600" algn="l"/>
              </a:tabLst>
            </a:pPr>
            <a:r>
              <a:rPr lang="en-US" sz="1400" b="1" spc="-5" dirty="0">
                <a:effectLst/>
                <a:latin typeface="Times New Roman" panose="02020603050405020304" pitchFamily="18" charset="0"/>
                <a:ea typeface="Times New Roman" panose="02020603050405020304" pitchFamily="18" charset="0"/>
              </a:rPr>
              <a:t>Provide predictability and stability of the process of changing regulation so landowners,</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regulators,</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and</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interested</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members</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of</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the</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public</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can</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understand</a:t>
            </a:r>
            <a:r>
              <a:rPr lang="en-US" sz="1400" b="1" spc="-2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and anticipate change.</a:t>
            </a:r>
          </a:p>
          <a:p>
            <a:pPr marL="742950" marR="0" lvl="1" indent="-285750">
              <a:spcBef>
                <a:spcPts val="0"/>
              </a:spcBef>
              <a:spcAft>
                <a:spcPts val="0"/>
              </a:spcAft>
              <a:buSzPts val="1200"/>
              <a:buFont typeface="Times New Roman" panose="02020603050405020304" pitchFamily="18" charset="0"/>
              <a:buAutoNum type="alphaLcParenBoth"/>
              <a:tabLst>
                <a:tab pos="989965" algn="l"/>
                <a:tab pos="990600" algn="l"/>
              </a:tabLst>
            </a:pPr>
            <a:r>
              <a:rPr lang="en-US" sz="1400" b="1" spc="-5" dirty="0">
                <a:effectLst/>
                <a:latin typeface="Times New Roman" panose="02020603050405020304" pitchFamily="18" charset="0"/>
                <a:ea typeface="Times New Roman" panose="02020603050405020304" pitchFamily="18" charset="0"/>
              </a:rPr>
              <a:t>Apply</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best</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available</a:t>
            </a:r>
            <a:r>
              <a:rPr lang="en-US" sz="1400" b="1" spc="-10"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science</a:t>
            </a:r>
            <a:r>
              <a:rPr lang="en-US" sz="1400" b="1" spc="-1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to decision-</a:t>
            </a:r>
            <a:r>
              <a:rPr lang="en-US" sz="1400" b="1" spc="-10" dirty="0">
                <a:effectLst/>
                <a:latin typeface="Times New Roman" panose="02020603050405020304" pitchFamily="18" charset="0"/>
                <a:ea typeface="Times New Roman" panose="02020603050405020304" pitchFamily="18" charset="0"/>
              </a:rPr>
              <a:t>making.</a:t>
            </a:r>
            <a:endParaRPr lang="en-US" sz="1400" b="1" spc="-5"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Times New Roman" panose="02020603050405020304" pitchFamily="18" charset="0"/>
              <a:buAutoNum type="alphaLcParenBoth"/>
              <a:tabLst>
                <a:tab pos="989965" algn="l"/>
                <a:tab pos="990600" algn="l"/>
              </a:tabLst>
            </a:pPr>
            <a:r>
              <a:rPr lang="en-US" sz="1400" b="1" spc="-5" dirty="0">
                <a:effectLst/>
                <a:latin typeface="Times New Roman" panose="02020603050405020304" pitchFamily="18" charset="0"/>
                <a:ea typeface="Times New Roman" panose="02020603050405020304" pitchFamily="18" charset="0"/>
              </a:rPr>
              <a:t>Effectively</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meet</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biological</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goals</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and</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objectives</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with</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less</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operationally</a:t>
            </a:r>
            <a:r>
              <a:rPr lang="en-US" sz="1400" b="1" spc="-25" dirty="0">
                <a:effectLst/>
                <a:latin typeface="Times New Roman" panose="02020603050405020304" pitchFamily="18" charset="0"/>
                <a:ea typeface="Times New Roman" panose="02020603050405020304" pitchFamily="18" charset="0"/>
              </a:rPr>
              <a:t> </a:t>
            </a:r>
            <a:r>
              <a:rPr lang="en-US" sz="1400" b="1" spc="-5" dirty="0">
                <a:effectLst/>
                <a:latin typeface="Times New Roman" panose="02020603050405020304" pitchFamily="18" charset="0"/>
                <a:ea typeface="Times New Roman" panose="02020603050405020304" pitchFamily="18" charset="0"/>
              </a:rPr>
              <a:t>expensive prescriptions when feasible.</a:t>
            </a:r>
          </a:p>
          <a:p>
            <a:pPr marL="742950" marR="0" lvl="1" indent="-285750">
              <a:spcBef>
                <a:spcPts val="0"/>
              </a:spcBef>
              <a:spcAft>
                <a:spcPts val="0"/>
              </a:spcAft>
              <a:buSzPts val="1200"/>
              <a:buFont typeface="Times New Roman" panose="02020603050405020304" pitchFamily="18" charset="0"/>
              <a:buAutoNum type="alphaLcParenBoth"/>
              <a:tabLst>
                <a:tab pos="989965" algn="l"/>
                <a:tab pos="990600" algn="l"/>
              </a:tabLst>
            </a:pPr>
            <a:endParaRPr lang="en-US" sz="1400" b="1" spc="-5"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SzPts val="1200"/>
              <a:buFont typeface="Times New Roman" panose="02020603050405020304" pitchFamily="18" charset="0"/>
              <a:buNone/>
              <a:tabLst>
                <a:tab pos="989965" algn="l"/>
                <a:tab pos="990600" algn="l"/>
              </a:tabLst>
            </a:pPr>
            <a:endParaRPr lang="en-US" sz="1400" b="1" spc="-5" dirty="0">
              <a:effectLst/>
              <a:latin typeface="Times New Roman" panose="02020603050405020304" pitchFamily="18" charset="0"/>
              <a:ea typeface="Times New Roman" panose="02020603050405020304" pitchFamily="18" charset="0"/>
            </a:endParaRPr>
          </a:p>
          <a:p>
            <a:pPr>
              <a:lnSpc>
                <a:spcPct val="107000"/>
              </a:lnSpc>
              <a:spcBef>
                <a:spcPts val="58"/>
              </a:spcBef>
              <a:spcAft>
                <a:spcPts val="840"/>
              </a:spcAft>
              <a:tabLst>
                <a:tab pos="554778" algn="l"/>
              </a:tabLst>
            </a:pPr>
            <a:endParaRPr lang="en-US" sz="1400" dirty="0"/>
          </a:p>
          <a:p>
            <a:pPr>
              <a:lnSpc>
                <a:spcPct val="107000"/>
              </a:lnSpc>
              <a:spcBef>
                <a:spcPts val="58"/>
              </a:spcBef>
              <a:spcAft>
                <a:spcPts val="840"/>
              </a:spcAft>
              <a:tabLst>
                <a:tab pos="554778" algn="l"/>
              </a:tabLst>
            </a:pPr>
            <a:r>
              <a:rPr lang="en-US" sz="1400" b="1" u="sng" dirty="0"/>
              <a:t>What do you folks think</a:t>
            </a:r>
            <a:r>
              <a:rPr lang="en-US" sz="1400" b="1" u="sng" baseline="0" dirty="0"/>
              <a:t> of these purposes of this program?</a:t>
            </a:r>
            <a:endParaRPr lang="en-US" sz="1400" b="1" u="sng" dirty="0"/>
          </a:p>
          <a:p>
            <a:pPr>
              <a:lnSpc>
                <a:spcPct val="107000"/>
              </a:lnSpc>
              <a:spcBef>
                <a:spcPts val="58"/>
              </a:spcBef>
              <a:spcAft>
                <a:spcPts val="840"/>
              </a:spcAft>
              <a:tabLst>
                <a:tab pos="554778" algn="l"/>
              </a:tabLst>
            </a:pPr>
            <a:endParaRPr lang="en-US" sz="1400" dirty="0"/>
          </a:p>
          <a:p>
            <a:pPr>
              <a:lnSpc>
                <a:spcPct val="107000"/>
              </a:lnSpc>
              <a:spcBef>
                <a:spcPts val="58"/>
              </a:spcBef>
              <a:spcAft>
                <a:spcPts val="840"/>
              </a:spcAft>
            </a:pPr>
            <a:r>
              <a:rPr lang="en-US" sz="1400" dirty="0"/>
              <a:t>NEXT SLIDE</a:t>
            </a:r>
            <a:endParaRPr lang="en-US" sz="1400" dirty="0">
              <a:cs typeface="Calibri" panose="020F0502020204030204"/>
            </a:endParaRPr>
          </a:p>
        </p:txBody>
      </p:sp>
      <p:sp>
        <p:nvSpPr>
          <p:cNvPr id="4" name="Slide Number Placeholder 3"/>
          <p:cNvSpPr>
            <a:spLocks noGrp="1"/>
          </p:cNvSpPr>
          <p:nvPr>
            <p:ph type="sldNum" sz="quarter" idx="5"/>
          </p:nvPr>
        </p:nvSpPr>
        <p:spPr/>
        <p:txBody>
          <a:bodyPr/>
          <a:lstStyle/>
          <a:p>
            <a:fld id="{216F2A8F-793E-4B3C-A73D-C8799D277777}" type="slidenum">
              <a:rPr lang="en-US" smtClean="0"/>
              <a:t>4</a:t>
            </a:fld>
            <a:endParaRPr lang="en-US"/>
          </a:p>
        </p:txBody>
      </p:sp>
    </p:spTree>
    <p:extLst>
      <p:ext uri="{BB962C8B-B14F-4D97-AF65-F5344CB8AC3E}">
        <p14:creationId xmlns:p14="http://schemas.microsoft.com/office/powerpoint/2010/main" val="336442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32EC8-55CF-4F64-868E-C23B4D21FDE3}" type="slidenum">
              <a:rPr lang="en-US" smtClean="0"/>
              <a:t>5</a:t>
            </a:fld>
            <a:endParaRPr lang="en-US"/>
          </a:p>
        </p:txBody>
      </p:sp>
    </p:spTree>
    <p:extLst>
      <p:ext uri="{BB962C8B-B14F-4D97-AF65-F5344CB8AC3E}">
        <p14:creationId xmlns:p14="http://schemas.microsoft.com/office/powerpoint/2010/main" val="215924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slide lists the groups named in SB1501 to serve on this committee and their respective status as voting/non-voting. </a:t>
            </a:r>
          </a:p>
          <a:p>
            <a:r>
              <a:rPr lang="en-US" sz="1400" b="1" dirty="0"/>
              <a:t>This</a:t>
            </a:r>
            <a:r>
              <a:rPr lang="en-US" sz="1400" b="1" baseline="0" dirty="0"/>
              <a:t> list is static, unless a group ceases to exist, in which case SB1501 (sect 36(4)) states that the Board shall determine a successor entity that represents the same interests.</a:t>
            </a:r>
          </a:p>
          <a:p>
            <a:endParaRPr lang="en-US" sz="1400" b="1" baseline="0" dirty="0"/>
          </a:p>
          <a:p>
            <a:r>
              <a:rPr lang="en-US" sz="1400" b="1" baseline="0" dirty="0"/>
              <a:t>4. Is Oregon Wild</a:t>
            </a:r>
          </a:p>
          <a:p>
            <a:r>
              <a:rPr lang="en-US" sz="1400" b="1" baseline="0" dirty="0"/>
              <a:t>7. Wild Salmon Center</a:t>
            </a:r>
            <a:endParaRPr lang="en-US" sz="1400" b="1" dirty="0"/>
          </a:p>
        </p:txBody>
      </p:sp>
      <p:sp>
        <p:nvSpPr>
          <p:cNvPr id="4" name="Slide Number Placeholder 3"/>
          <p:cNvSpPr>
            <a:spLocks noGrp="1"/>
          </p:cNvSpPr>
          <p:nvPr>
            <p:ph type="sldNum" sz="quarter" idx="5"/>
          </p:nvPr>
        </p:nvSpPr>
        <p:spPr/>
        <p:txBody>
          <a:bodyPr/>
          <a:lstStyle/>
          <a:p>
            <a:fld id="{DEE32EC8-55CF-4F64-868E-C23B4D21FDE3}" type="slidenum">
              <a:rPr lang="en-US" smtClean="0"/>
              <a:t>6</a:t>
            </a:fld>
            <a:endParaRPr lang="en-US"/>
          </a:p>
        </p:txBody>
      </p:sp>
    </p:spTree>
    <p:extLst>
      <p:ext uri="{BB962C8B-B14F-4D97-AF65-F5344CB8AC3E}">
        <p14:creationId xmlns:p14="http://schemas.microsoft.com/office/powerpoint/2010/main" val="365363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Verbatim from SB1501:</a:t>
            </a:r>
          </a:p>
          <a:p>
            <a:pPr marL="0" marR="0" lvl="0" indent="0" algn="just">
              <a:spcBef>
                <a:spcPts val="5"/>
              </a:spcBef>
              <a:spcAft>
                <a:spcPts val="0"/>
              </a:spcAft>
              <a:buSzPts val="900"/>
              <a:buFont typeface="Century Schoolbook" panose="02040604050505020304" pitchFamily="18" charset="0"/>
              <a:buNone/>
              <a:tabLst>
                <a:tab pos="526415" algn="l"/>
              </a:tabLst>
            </a:pP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12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committee</a:t>
            </a:r>
            <a:r>
              <a:rPr lang="en-US" sz="1400" b="1" spc="12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10" dirty="0">
                <a:effectLst/>
                <a:latin typeface="Times New Roman" panose="02020603050405020304" pitchFamily="18" charset="0"/>
                <a:ea typeface="Century Schoolbook" panose="02040604050505020304" pitchFamily="18" charset="0"/>
                <a:cs typeface="Century Schoolbook" panose="02040604050505020304" pitchFamily="18" charset="0"/>
              </a:rPr>
              <a:t>shall:</a:t>
            </a:r>
            <a:endParaRPr lang="en-US" sz="1400" b="1" spc="-5"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marL="742950" marR="0" lvl="1" indent="-285750" algn="just">
              <a:spcBef>
                <a:spcPts val="90"/>
              </a:spcBef>
              <a:spcAft>
                <a:spcPts val="0"/>
              </a:spcAft>
              <a:buSzPts val="900"/>
              <a:buFont typeface="Century Schoolbook" panose="02040604050505020304" pitchFamily="18" charset="0"/>
              <a:buAutoNum type="alphaLcParenBoth"/>
              <a:tabLst>
                <a:tab pos="527050" algn="l"/>
              </a:tabLst>
            </a:pP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Guide</a:t>
            </a:r>
            <a:r>
              <a:rPr lang="en-US" sz="1400" b="1" spc="8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8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adaptive</a:t>
            </a:r>
            <a:r>
              <a:rPr lang="en-US" sz="1400" b="1" spc="8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management</a:t>
            </a:r>
            <a:r>
              <a:rPr lang="en-US" sz="1400" b="1" spc="8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10" dirty="0">
                <a:effectLst/>
                <a:latin typeface="Times New Roman" panose="02020603050405020304" pitchFamily="18" charset="0"/>
                <a:ea typeface="Century Schoolbook" panose="02040604050505020304" pitchFamily="18" charset="0"/>
                <a:cs typeface="Century Schoolbook" panose="02040604050505020304" pitchFamily="18" charset="0"/>
              </a:rPr>
              <a:t>process.</a:t>
            </a:r>
            <a:endParaRPr lang="en-US" sz="1400" b="1" spc="-5"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marL="742950" marR="86995" lvl="1" indent="-285750" algn="just">
              <a:lnSpc>
                <a:spcPct val="107000"/>
              </a:lnSpc>
              <a:spcBef>
                <a:spcPts val="270"/>
              </a:spcBef>
              <a:spcAft>
                <a:spcPts val="0"/>
              </a:spcAft>
              <a:buSzPts val="900"/>
              <a:buFont typeface="Century Schoolbook" panose="02040604050505020304" pitchFamily="18" charset="0"/>
              <a:buAutoNum type="alphaLcParenBoth"/>
              <a:tabLst>
                <a:tab pos="537845" algn="l"/>
              </a:tabLst>
            </a:pP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Set</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research</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agenda</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of</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Independent</a:t>
            </a:r>
            <a:r>
              <a:rPr lang="en-US" sz="1400" b="1" spc="10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Research</a:t>
            </a:r>
            <a:r>
              <a:rPr lang="en-US" sz="1400" b="1" spc="10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and</a:t>
            </a:r>
            <a:r>
              <a:rPr lang="en-US" sz="1400" b="1" spc="10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Science</a:t>
            </a:r>
            <a:r>
              <a:rPr lang="en-US" sz="1400" b="1" spc="10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Team</a:t>
            </a:r>
            <a:r>
              <a:rPr lang="en-US" sz="1400" b="1" spc="10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established in</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section</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38</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of</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this</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2022</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Act</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and</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recommend</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to</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board</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team’s</a:t>
            </a:r>
            <a:r>
              <a:rPr lang="en-US" sz="1400" b="1" spc="16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budget.</a:t>
            </a:r>
            <a:endParaRPr lang="en-US" sz="1400" b="1" spc="-5"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marL="742950" marR="86360" lvl="1" indent="-285750" algn="just">
              <a:lnSpc>
                <a:spcPct val="107000"/>
              </a:lnSpc>
              <a:spcBef>
                <a:spcPts val="5"/>
              </a:spcBef>
              <a:spcAft>
                <a:spcPts val="0"/>
              </a:spcAft>
              <a:buSzPts val="900"/>
              <a:buFont typeface="Century Schoolbook" panose="02040604050505020304" pitchFamily="18" charset="0"/>
              <a:buAutoNum type="alphaLcParenBoth"/>
              <a:tabLst>
                <a:tab pos="523875" algn="l"/>
              </a:tabLst>
            </a:pP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Assess the scientific findings in a report prepared by the team and prepare a report that</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identifies</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alternative</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actions,</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including</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no</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action,</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to</a:t>
            </a:r>
            <a:r>
              <a:rPr lang="en-US" sz="1400" b="1" spc="1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address</a:t>
            </a:r>
            <a:r>
              <a:rPr lang="en-US" sz="1400" b="1" spc="13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resource</a:t>
            </a:r>
            <a:r>
              <a:rPr lang="en-US" sz="1400" b="1" spc="13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issues</a:t>
            </a:r>
            <a:r>
              <a:rPr lang="en-US" sz="1400" b="1" spc="13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identified in</a:t>
            </a:r>
            <a:r>
              <a:rPr lang="en-US" sz="1400" b="1" spc="20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20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team’s</a:t>
            </a:r>
            <a:r>
              <a:rPr lang="en-US" sz="1400" b="1" spc="20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report.</a:t>
            </a:r>
            <a:endParaRPr lang="en-US" sz="1400" b="1" spc="-5"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marL="742950" marR="0" lvl="1" indent="-285750" algn="just">
              <a:spcBef>
                <a:spcPts val="5"/>
              </a:spcBef>
              <a:spcAft>
                <a:spcPts val="0"/>
              </a:spcAft>
              <a:buSzPts val="900"/>
              <a:buFont typeface="Century Schoolbook" panose="02040604050505020304" pitchFamily="18" charset="0"/>
              <a:buAutoNum type="alphaLcParenBoth"/>
              <a:tabLst>
                <a:tab pos="536575" algn="l"/>
              </a:tabLst>
            </a:pP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Submit</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committee’s</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reports</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to</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the</a:t>
            </a:r>
            <a:r>
              <a:rPr lang="en-US" sz="1400" b="1" spc="13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10" dirty="0">
                <a:effectLst/>
                <a:latin typeface="Times New Roman" panose="02020603050405020304" pitchFamily="18" charset="0"/>
                <a:ea typeface="Century Schoolbook" panose="02040604050505020304" pitchFamily="18" charset="0"/>
                <a:cs typeface="Century Schoolbook" panose="02040604050505020304" pitchFamily="18" charset="0"/>
              </a:rPr>
              <a:t>board.</a:t>
            </a:r>
            <a:r>
              <a:rPr lang="en-US" sz="1400" b="0" i="1" spc="-1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Assist the board in the ongoing process of identifying and modifying resource objec</a:t>
            </a:r>
            <a:r>
              <a:rPr lang="en-US" sz="1400" b="1" spc="-10" dirty="0">
                <a:effectLst/>
                <a:latin typeface="Times New Roman" panose="02020603050405020304" pitchFamily="18" charset="0"/>
                <a:ea typeface="Century Schoolbook" panose="02040604050505020304" pitchFamily="18" charset="0"/>
                <a:cs typeface="Century Schoolbook" panose="02040604050505020304" pitchFamily="18" charset="0"/>
              </a:rPr>
              <a:t>tives.</a:t>
            </a:r>
            <a:r>
              <a:rPr lang="en-US" sz="1400" b="0" i="1" spc="-10" dirty="0">
                <a:effectLst/>
                <a:latin typeface="Times New Roman" panose="02020603050405020304" pitchFamily="18" charset="0"/>
                <a:ea typeface="Century Schoolbook" panose="02040604050505020304" pitchFamily="18" charset="0"/>
                <a:cs typeface="Century Schoolbook" panose="02040604050505020304" pitchFamily="18" charset="0"/>
              </a:rPr>
              <a:t> (we don’t want to have moving targets, but a change could happen with an enormous effort after HCP is approved (public comment, NEPA, biological opinion)</a:t>
            </a:r>
            <a:endParaRPr lang="en-US" sz="1400" b="1" spc="-5"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marL="742950" marR="0" lvl="1" indent="-285750" algn="just">
              <a:spcBef>
                <a:spcPts val="5"/>
              </a:spcBef>
              <a:spcAft>
                <a:spcPts val="0"/>
              </a:spcAft>
              <a:buSzPts val="900"/>
              <a:buFont typeface="Century Schoolbook" panose="02040604050505020304" pitchFamily="18" charset="0"/>
              <a:buAutoNum type="alphaLcParenBoth"/>
              <a:tabLst>
                <a:tab pos="501650" algn="l"/>
              </a:tabLst>
            </a:pP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Review</a:t>
            </a:r>
            <a:r>
              <a:rPr lang="en-US" sz="1400" b="1" spc="8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reports</a:t>
            </a:r>
            <a:r>
              <a:rPr lang="en-US" sz="1400" b="1" spc="9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related</a:t>
            </a:r>
            <a:r>
              <a:rPr lang="en-US" sz="1400" b="1" spc="8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to</a:t>
            </a:r>
            <a:r>
              <a:rPr lang="en-US" sz="1400" b="1" spc="9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compliance</a:t>
            </a:r>
            <a:r>
              <a:rPr lang="en-US" sz="1400" b="1" spc="85"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monitoring</a:t>
            </a:r>
            <a:r>
              <a:rPr lang="en-US" sz="1400" b="1" spc="9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and</a:t>
            </a:r>
            <a:r>
              <a:rPr lang="en-US" sz="1400" b="1" spc="90" dirty="0">
                <a:effectLst/>
                <a:latin typeface="Times New Roman" panose="02020603050405020304" pitchFamily="18" charset="0"/>
                <a:ea typeface="Century Schoolbook" panose="02040604050505020304" pitchFamily="18" charset="0"/>
                <a:cs typeface="Century Schoolbook" panose="02040604050505020304" pitchFamily="18" charset="0"/>
              </a:rPr>
              <a:t> </a:t>
            </a:r>
            <a:r>
              <a:rPr lang="en-US" sz="1400" b="1" spc="-10" dirty="0">
                <a:effectLst/>
                <a:latin typeface="Times New Roman" panose="02020603050405020304" pitchFamily="18" charset="0"/>
                <a:ea typeface="Century Schoolbook" panose="02040604050505020304" pitchFamily="18" charset="0"/>
                <a:cs typeface="Century Schoolbook" panose="02040604050505020304" pitchFamily="18" charset="0"/>
              </a:rPr>
              <a:t>enforcement.</a:t>
            </a:r>
            <a:endParaRPr lang="en-US" sz="1400" b="1" spc="-5"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pPr marL="742950" marR="86995" lvl="1" indent="-285750" algn="just">
              <a:lnSpc>
                <a:spcPct val="107000"/>
              </a:lnSpc>
              <a:spcBef>
                <a:spcPts val="85"/>
              </a:spcBef>
              <a:spcAft>
                <a:spcPts val="0"/>
              </a:spcAft>
              <a:buSzPts val="900"/>
              <a:buFont typeface="Century Schoolbook" panose="02040604050505020304" pitchFamily="18" charset="0"/>
              <a:buAutoNum type="alphaLcParenBoth"/>
              <a:tabLst>
                <a:tab pos="561340" algn="l"/>
              </a:tabLst>
            </a:pPr>
            <a:r>
              <a:rPr lang="en-US" sz="1400" b="1" spc="-5" dirty="0">
                <a:effectLst/>
                <a:latin typeface="Times New Roman" panose="02020603050405020304" pitchFamily="18" charset="0"/>
                <a:ea typeface="Century Schoolbook" panose="02040604050505020304" pitchFamily="18" charset="0"/>
                <a:cs typeface="Century Schoolbook" panose="02040604050505020304" pitchFamily="18" charset="0"/>
              </a:rPr>
              <a:t>Submit recommendations to the board concerning rule adjustment, guidance or </a:t>
            </a:r>
            <a:r>
              <a:rPr lang="en-US" sz="1400" b="1" spc="-10" dirty="0">
                <a:effectLst/>
                <a:latin typeface="Times New Roman" panose="02020603050405020304" pitchFamily="18" charset="0"/>
                <a:ea typeface="Century Schoolbook" panose="02040604050505020304" pitchFamily="18" charset="0"/>
                <a:cs typeface="Century Schoolbook" panose="02040604050505020304" pitchFamily="18" charset="0"/>
              </a:rPr>
              <a:t>training.</a:t>
            </a:r>
            <a:r>
              <a:rPr lang="en-US" sz="1400" b="0" i="1" spc="-10" dirty="0">
                <a:effectLst/>
                <a:latin typeface="Times New Roman" panose="02020603050405020304" pitchFamily="18" charset="0"/>
                <a:ea typeface="Century Schoolbook" panose="02040604050505020304" pitchFamily="18" charset="0"/>
                <a:cs typeface="Century Schoolbook" panose="02040604050505020304" pitchFamily="18" charset="0"/>
              </a:rPr>
              <a:t> (Note: in rule making, we didn’t discuss compliance, guidance, or training)</a:t>
            </a:r>
            <a:endParaRPr lang="en-US" sz="1400" b="1" spc="-10" dirty="0">
              <a:effectLst/>
              <a:latin typeface="Times New Roman" panose="02020603050405020304" pitchFamily="18" charset="0"/>
              <a:ea typeface="Century Schoolbook" panose="02040604050505020304" pitchFamily="18" charset="0"/>
              <a:cs typeface="Century Schoolbook" panose="02040604050505020304" pitchFamily="18" charset="0"/>
            </a:endParaRPr>
          </a:p>
          <a:p>
            <a:pPr marL="742950" marR="86995" lvl="1" indent="-285750" algn="just">
              <a:lnSpc>
                <a:spcPct val="107000"/>
              </a:lnSpc>
              <a:spcBef>
                <a:spcPts val="85"/>
              </a:spcBef>
              <a:spcAft>
                <a:spcPts val="0"/>
              </a:spcAft>
              <a:buSzPts val="900"/>
              <a:buFont typeface="Century Schoolbook" panose="02040604050505020304" pitchFamily="18" charset="0"/>
              <a:buAutoNum type="alphaLcParenBoth"/>
              <a:tabLst>
                <a:tab pos="561340" algn="l"/>
              </a:tabLst>
            </a:pPr>
            <a:r>
              <a:rPr lang="en-US" sz="1400" b="1" dirty="0">
                <a:effectLst/>
                <a:latin typeface="Times New Roman" panose="02020603050405020304" pitchFamily="18" charset="0"/>
                <a:ea typeface="Century Schoolbook" panose="02040604050505020304" pitchFamily="18" charset="0"/>
              </a:rPr>
              <a:t>Strive</a:t>
            </a:r>
            <a:r>
              <a:rPr lang="en-US" sz="1400" b="1" spc="120" dirty="0">
                <a:effectLst/>
                <a:latin typeface="Times New Roman" panose="02020603050405020304" pitchFamily="18" charset="0"/>
                <a:ea typeface="Century Schoolbook" panose="02040604050505020304" pitchFamily="18" charset="0"/>
              </a:rPr>
              <a:t> </a:t>
            </a:r>
            <a:r>
              <a:rPr lang="en-US" sz="1400" b="1" dirty="0">
                <a:effectLst/>
                <a:latin typeface="Times New Roman" panose="02020603050405020304" pitchFamily="18" charset="0"/>
                <a:ea typeface="Century Schoolbook" panose="02040604050505020304" pitchFamily="18" charset="0"/>
              </a:rPr>
              <a:t>for</a:t>
            </a:r>
            <a:r>
              <a:rPr lang="en-US" sz="1400" b="1" spc="120" dirty="0">
                <a:effectLst/>
                <a:latin typeface="Times New Roman" panose="02020603050405020304" pitchFamily="18" charset="0"/>
                <a:ea typeface="Century Schoolbook" panose="02040604050505020304" pitchFamily="18" charset="0"/>
              </a:rPr>
              <a:t> </a:t>
            </a:r>
            <a:r>
              <a:rPr lang="en-US" sz="1400" b="1" dirty="0">
                <a:effectLst/>
                <a:latin typeface="Times New Roman" panose="02020603050405020304" pitchFamily="18" charset="0"/>
                <a:ea typeface="Century Schoolbook" panose="02040604050505020304" pitchFamily="18" charset="0"/>
              </a:rPr>
              <a:t>full</a:t>
            </a:r>
            <a:r>
              <a:rPr lang="en-US" sz="1400" b="1" spc="120" dirty="0">
                <a:effectLst/>
                <a:latin typeface="Times New Roman" panose="02020603050405020304" pitchFamily="18" charset="0"/>
                <a:ea typeface="Century Schoolbook" panose="02040604050505020304" pitchFamily="18" charset="0"/>
              </a:rPr>
              <a:t> </a:t>
            </a:r>
            <a:r>
              <a:rPr lang="en-US" sz="1400" b="1" dirty="0">
                <a:effectLst/>
                <a:latin typeface="Times New Roman" panose="02020603050405020304" pitchFamily="18" charset="0"/>
                <a:ea typeface="Century Schoolbook" panose="02040604050505020304" pitchFamily="18" charset="0"/>
              </a:rPr>
              <a:t>consensus</a:t>
            </a:r>
            <a:r>
              <a:rPr lang="en-US" sz="1400" b="1" spc="120" dirty="0">
                <a:effectLst/>
                <a:latin typeface="Times New Roman" panose="02020603050405020304" pitchFamily="18" charset="0"/>
                <a:ea typeface="Century Schoolbook" panose="02040604050505020304" pitchFamily="18" charset="0"/>
              </a:rPr>
              <a:t> </a:t>
            </a:r>
            <a:r>
              <a:rPr lang="en-US" sz="1400" b="1" dirty="0">
                <a:effectLst/>
                <a:latin typeface="Times New Roman" panose="02020603050405020304" pitchFamily="18" charset="0"/>
                <a:ea typeface="Century Schoolbook" panose="02040604050505020304" pitchFamily="18" charset="0"/>
              </a:rPr>
              <a:t>in</a:t>
            </a:r>
            <a:r>
              <a:rPr lang="en-US" sz="1400" b="1" spc="120" dirty="0">
                <a:effectLst/>
                <a:latin typeface="Times New Roman" panose="02020603050405020304" pitchFamily="18" charset="0"/>
                <a:ea typeface="Century Schoolbook" panose="02040604050505020304" pitchFamily="18" charset="0"/>
              </a:rPr>
              <a:t> </a:t>
            </a:r>
            <a:r>
              <a:rPr lang="en-US" sz="1400" b="1" dirty="0">
                <a:effectLst/>
                <a:latin typeface="Times New Roman" panose="02020603050405020304" pitchFamily="18" charset="0"/>
                <a:ea typeface="Century Schoolbook" panose="02040604050505020304" pitchFamily="18" charset="0"/>
              </a:rPr>
              <a:t>committee</a:t>
            </a:r>
            <a:r>
              <a:rPr lang="en-US" sz="1400" b="1" spc="120" dirty="0">
                <a:effectLst/>
                <a:latin typeface="Times New Roman" panose="02020603050405020304" pitchFamily="18" charset="0"/>
                <a:ea typeface="Century Schoolbook" panose="02040604050505020304" pitchFamily="18" charset="0"/>
              </a:rPr>
              <a:t> </a:t>
            </a:r>
            <a:r>
              <a:rPr lang="en-US" sz="1400" b="1" dirty="0">
                <a:effectLst/>
                <a:latin typeface="Times New Roman" panose="02020603050405020304" pitchFamily="18" charset="0"/>
                <a:ea typeface="Century Schoolbook" panose="02040604050505020304" pitchFamily="18" charset="0"/>
              </a:rPr>
              <a:t>decision-</a:t>
            </a:r>
            <a:r>
              <a:rPr lang="en-US" sz="1400" b="1" spc="-10" dirty="0">
                <a:effectLst/>
                <a:latin typeface="Times New Roman" panose="02020603050405020304" pitchFamily="18" charset="0"/>
                <a:ea typeface="Century Schoolbook" panose="02040604050505020304" pitchFamily="18" charset="0"/>
              </a:rPr>
              <a:t>making. </a:t>
            </a:r>
            <a:r>
              <a:rPr lang="en-US" sz="1400" b="0" i="1" u="sng" spc="-10" dirty="0">
                <a:effectLst/>
                <a:latin typeface="Times New Roman" panose="02020603050405020304" pitchFamily="18" charset="0"/>
                <a:ea typeface="Century Schoolbook" panose="02040604050505020304" pitchFamily="18" charset="0"/>
              </a:rPr>
              <a:t>(BUT: super majority required for significant decisions (7 out of 10 voting members)</a:t>
            </a:r>
            <a:endParaRPr lang="en-US" sz="1400" b="1" i="0" spc="0" dirty="0">
              <a:effectLst/>
              <a:latin typeface="+mn-lt"/>
              <a:ea typeface="+mn-ea"/>
            </a:endParaRPr>
          </a:p>
          <a:p>
            <a:pPr marL="742950" marR="86995" lvl="1" indent="-285750" algn="just">
              <a:lnSpc>
                <a:spcPct val="107000"/>
              </a:lnSpc>
              <a:spcBef>
                <a:spcPts val="85"/>
              </a:spcBef>
              <a:spcAft>
                <a:spcPts val="0"/>
              </a:spcAft>
              <a:buSzPts val="900"/>
              <a:buFont typeface="Century Schoolbook" panose="02040604050505020304" pitchFamily="18" charset="0"/>
              <a:buAutoNum type="alphaLcParenBoth"/>
              <a:tabLst>
                <a:tab pos="561340" algn="l"/>
              </a:tabLst>
            </a:pPr>
            <a:endParaRPr lang="en-US" sz="1400" b="1" i="0" spc="0" dirty="0">
              <a:effectLst/>
              <a:latin typeface="+mn-lt"/>
              <a:ea typeface="+mn-ea"/>
            </a:endParaRPr>
          </a:p>
        </p:txBody>
      </p:sp>
      <p:sp>
        <p:nvSpPr>
          <p:cNvPr id="4" name="Slide Number Placeholder 3"/>
          <p:cNvSpPr>
            <a:spLocks noGrp="1"/>
          </p:cNvSpPr>
          <p:nvPr>
            <p:ph type="sldNum" sz="quarter" idx="5"/>
          </p:nvPr>
        </p:nvSpPr>
        <p:spPr/>
        <p:txBody>
          <a:bodyPr/>
          <a:lstStyle/>
          <a:p>
            <a:fld id="{DEE32EC8-55CF-4F64-868E-C23B4D21FDE3}" type="slidenum">
              <a:rPr lang="en-US" smtClean="0"/>
              <a:t>7</a:t>
            </a:fld>
            <a:endParaRPr lang="en-US"/>
          </a:p>
        </p:txBody>
      </p:sp>
    </p:spTree>
    <p:extLst>
      <p:ext uri="{BB962C8B-B14F-4D97-AF65-F5344CB8AC3E}">
        <p14:creationId xmlns:p14="http://schemas.microsoft.com/office/powerpoint/2010/main" val="184638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b="1"/>
              <a:t>Another key participant is the statutorily-defined Board advisory committee called the Independent Research and Science Team, or “IRST” for short. </a:t>
            </a:r>
          </a:p>
          <a:p>
            <a:r>
              <a:rPr lang="en-US" sz="1400" b="1"/>
              <a:t>It must have an odd number of at least 5 members that include one each from a public institution, the timber industry, and a nongovernmental organization that promotes conservation of freshwater aquatic habitat. Members will be subject matter experts with graduate degrees in natural resources disciplines such as forestry, fisheries, and ecology. </a:t>
            </a:r>
          </a:p>
          <a:p>
            <a:endParaRPr lang="en-US" sz="1400"/>
          </a:p>
          <a:p>
            <a:r>
              <a:rPr lang="en-US" sz="1400"/>
              <a:t>NEXT SLIDE</a:t>
            </a:r>
          </a:p>
        </p:txBody>
      </p:sp>
      <p:sp>
        <p:nvSpPr>
          <p:cNvPr id="4" name="Slide Number Placeholder 3"/>
          <p:cNvSpPr>
            <a:spLocks noGrp="1"/>
          </p:cNvSpPr>
          <p:nvPr>
            <p:ph type="sldNum" sz="quarter" idx="5"/>
          </p:nvPr>
        </p:nvSpPr>
        <p:spPr/>
        <p:txBody>
          <a:bodyPr/>
          <a:lstStyle/>
          <a:p>
            <a:fld id="{216F2A8F-793E-4B3C-A73D-C8799D277777}" type="slidenum">
              <a:rPr lang="en-US" smtClean="0"/>
              <a:t>8</a:t>
            </a:fld>
            <a:endParaRPr lang="en-US"/>
          </a:p>
        </p:txBody>
      </p:sp>
    </p:spTree>
    <p:extLst>
      <p:ext uri="{BB962C8B-B14F-4D97-AF65-F5344CB8AC3E}">
        <p14:creationId xmlns:p14="http://schemas.microsoft.com/office/powerpoint/2010/main" val="687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b="1"/>
              <a:t>Note these</a:t>
            </a:r>
            <a:r>
              <a:rPr lang="en-US" sz="1400" b="1" baseline="0"/>
              <a:t> reports will be in lay terms</a:t>
            </a:r>
          </a:p>
          <a:p>
            <a:pPr marL="1600200" marR="0" lvl="3" indent="-228600">
              <a:spcBef>
                <a:spcPts val="0"/>
              </a:spcBef>
              <a:spcAft>
                <a:spcPts val="0"/>
              </a:spcAft>
              <a:buSzPts val="1200"/>
              <a:buFont typeface="Times New Roman" panose="02020603050405020304" pitchFamily="18" charset="0"/>
              <a:buAutoNum type="romanLcParenBoth"/>
              <a:tabLst>
                <a:tab pos="1904365" algn="l"/>
                <a:tab pos="1905000" algn="l"/>
              </a:tabLst>
            </a:pPr>
            <a:r>
              <a:rPr lang="en-US" sz="1400" b="1" spc="-5">
                <a:effectLst/>
                <a:latin typeface="Times New Roman" panose="02020603050405020304" pitchFamily="18" charset="0"/>
                <a:ea typeface="Times New Roman" panose="02020603050405020304" pitchFamily="18" charset="0"/>
              </a:rPr>
              <a:t>Effectiveness:</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In</a:t>
            </a:r>
            <a:r>
              <a:rPr lang="en-US" sz="1400" b="1" spc="-3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studies</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examining</a:t>
            </a:r>
            <a:r>
              <a:rPr lang="en-US" sz="1400" b="1" spc="-3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alternative</a:t>
            </a:r>
            <a:r>
              <a:rPr lang="en-US" sz="1400" b="1" spc="-3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prescriptions,</a:t>
            </a:r>
            <a:r>
              <a:rPr lang="en-US" sz="1400" b="1" spc="-3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the likely effectiveness of each prescription shall be reported.</a:t>
            </a:r>
          </a:p>
          <a:p>
            <a:pPr marL="1600200" marR="0" lvl="3" indent="-228600">
              <a:spcBef>
                <a:spcPts val="0"/>
              </a:spcBef>
              <a:spcAft>
                <a:spcPts val="0"/>
              </a:spcAft>
              <a:buSzPts val="1200"/>
              <a:buFont typeface="Times New Roman" panose="02020603050405020304" pitchFamily="18" charset="0"/>
              <a:buAutoNum type="romanLcParenBoth"/>
              <a:tabLst>
                <a:tab pos="1904365" algn="l"/>
                <a:tab pos="1905000" algn="l"/>
              </a:tabLst>
            </a:pPr>
            <a:r>
              <a:rPr lang="en-US" sz="1400" b="1" spc="-5">
                <a:effectLst/>
                <a:latin typeface="Times New Roman" panose="02020603050405020304" pitchFamily="18" charset="0"/>
                <a:ea typeface="Times New Roman" panose="02020603050405020304" pitchFamily="18" charset="0"/>
              </a:rPr>
              <a:t>Causal links: An assessment of how the results of relevant new research findings developed by the IRST or through outside research clarify or support causal links between forest practices and</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aquatic</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resources,</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and</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implications</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regarding</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how</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well</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forest practices rules or rule sets are likely to address these linkages.</a:t>
            </a:r>
          </a:p>
          <a:p>
            <a:pPr marL="1600200" marR="0" lvl="3" indent="-228600" algn="just">
              <a:spcBef>
                <a:spcPts val="5"/>
              </a:spcBef>
              <a:spcAft>
                <a:spcPts val="0"/>
              </a:spcAft>
              <a:buSzPts val="1200"/>
              <a:buFont typeface="Times New Roman" panose="02020603050405020304" pitchFamily="18" charset="0"/>
              <a:buAutoNum type="romanLcParenBoth"/>
              <a:tabLst>
                <a:tab pos="1905000" algn="l"/>
              </a:tabLst>
            </a:pPr>
            <a:r>
              <a:rPr lang="en-US" sz="1400" b="1" spc="-5">
                <a:effectLst/>
                <a:latin typeface="Times New Roman" panose="02020603050405020304" pitchFamily="18" charset="0"/>
                <a:ea typeface="Times New Roman" panose="02020603050405020304" pitchFamily="18" charset="0"/>
              </a:rPr>
              <a:t>Magnitude of impact: An assessment of the magnitude of impact on</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covered</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species</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or</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biological</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goals</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and</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objectives</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on</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sliding </a:t>
            </a:r>
            <a:r>
              <a:rPr lang="en-US" sz="1400" b="1" spc="-10">
                <a:effectLst/>
                <a:latin typeface="Times New Roman" panose="02020603050405020304" pitchFamily="18" charset="0"/>
                <a:ea typeface="Times New Roman" panose="02020603050405020304" pitchFamily="18" charset="0"/>
              </a:rPr>
              <a:t>scale.</a:t>
            </a:r>
            <a:endParaRPr lang="en-US" sz="1400" b="1" spc="-5">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SzPts val="1200"/>
              <a:buFont typeface="Times New Roman" panose="02020603050405020304" pitchFamily="18" charset="0"/>
              <a:buAutoNum type="romanLcParenBoth"/>
              <a:tabLst>
                <a:tab pos="1905000" algn="l"/>
              </a:tabLst>
            </a:pPr>
            <a:r>
              <a:rPr lang="en-US" sz="1400" b="1" spc="-5">
                <a:effectLst/>
                <a:latin typeface="Times New Roman" panose="02020603050405020304" pitchFamily="18" charset="0"/>
                <a:ea typeface="Times New Roman" panose="02020603050405020304" pitchFamily="18" charset="0"/>
              </a:rPr>
              <a:t>Timescale</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of</a:t>
            </a:r>
            <a:r>
              <a:rPr lang="en-US" sz="1400" b="1" spc="-2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effects</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observed,</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and</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the</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immediacy</a:t>
            </a:r>
            <a:r>
              <a:rPr lang="en-US" sz="1400" b="1" spc="-1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of</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likely changes in the environment.</a:t>
            </a:r>
          </a:p>
          <a:p>
            <a:pPr marL="1600200" marR="0" lvl="3" indent="-228600" algn="just">
              <a:spcBef>
                <a:spcPts val="0"/>
              </a:spcBef>
              <a:spcAft>
                <a:spcPts val="0"/>
              </a:spcAft>
              <a:buSzPts val="1200"/>
              <a:buFont typeface="Times New Roman" panose="02020603050405020304" pitchFamily="18" charset="0"/>
              <a:buAutoNum type="romanLcParenBoth"/>
              <a:tabLst>
                <a:tab pos="1905000" algn="l"/>
              </a:tabLst>
            </a:pPr>
            <a:r>
              <a:rPr lang="en-US" sz="1400" b="1" spc="-5">
                <a:effectLst/>
                <a:latin typeface="Times New Roman" panose="02020603050405020304" pitchFamily="18" charset="0"/>
                <a:ea typeface="Times New Roman" panose="02020603050405020304" pitchFamily="18" charset="0"/>
              </a:rPr>
              <a:t>Scope</a:t>
            </a:r>
            <a:r>
              <a:rPr lang="en-US" sz="1400" b="1" spc="-1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of </a:t>
            </a:r>
            <a:r>
              <a:rPr lang="en-US" sz="1400" b="1" spc="-10">
                <a:effectLst/>
                <a:latin typeface="Times New Roman" panose="02020603050405020304" pitchFamily="18" charset="0"/>
                <a:ea typeface="Times New Roman" panose="02020603050405020304" pitchFamily="18" charset="0"/>
              </a:rPr>
              <a:t>inference.</a:t>
            </a:r>
            <a:endParaRPr lang="en-US" sz="1400" b="1" spc="-5">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SzPts val="1200"/>
              <a:buFont typeface="Times New Roman" panose="02020603050405020304" pitchFamily="18" charset="0"/>
              <a:buAutoNum type="romanLcParenBoth"/>
              <a:tabLst>
                <a:tab pos="1905000" algn="l"/>
              </a:tabLst>
            </a:pPr>
            <a:r>
              <a:rPr lang="en-US" sz="1400" b="1" spc="-5">
                <a:effectLst/>
                <a:latin typeface="Times New Roman" panose="02020603050405020304" pitchFamily="18" charset="0"/>
                <a:ea typeface="Times New Roman" panose="02020603050405020304" pitchFamily="18" charset="0"/>
              </a:rPr>
              <a:t>Scientific</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uncertainty</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versus</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confidence:</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An</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assessment</a:t>
            </a:r>
            <a:r>
              <a:rPr lang="en-US" sz="1400" b="1" spc="-25">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of</a:t>
            </a:r>
            <a:r>
              <a:rPr lang="en-US" sz="1400" b="1" spc="-30">
                <a:effectLst/>
                <a:latin typeface="Times New Roman" panose="02020603050405020304" pitchFamily="18" charset="0"/>
                <a:ea typeface="Times New Roman" panose="02020603050405020304" pitchFamily="18" charset="0"/>
              </a:rPr>
              <a:t> </a:t>
            </a:r>
            <a:r>
              <a:rPr lang="en-US" sz="1400" b="1" spc="-5">
                <a:effectLst/>
                <a:latin typeface="Times New Roman" panose="02020603050405020304" pitchFamily="18" charset="0"/>
                <a:ea typeface="Times New Roman" panose="02020603050405020304" pitchFamily="18" charset="0"/>
              </a:rPr>
              <a:t>the scientific uncertainty and confidence in the results.</a:t>
            </a:r>
          </a:p>
          <a:p>
            <a:endParaRPr lang="en-US" sz="1400" b="1"/>
          </a:p>
          <a:p>
            <a:r>
              <a:rPr lang="en-US" sz="1400"/>
              <a:t>NEXT SLIDE</a:t>
            </a:r>
          </a:p>
        </p:txBody>
      </p:sp>
      <p:sp>
        <p:nvSpPr>
          <p:cNvPr id="4" name="Slide Number Placeholder 3"/>
          <p:cNvSpPr>
            <a:spLocks noGrp="1"/>
          </p:cNvSpPr>
          <p:nvPr>
            <p:ph type="sldNum" sz="quarter" idx="5"/>
          </p:nvPr>
        </p:nvSpPr>
        <p:spPr/>
        <p:txBody>
          <a:bodyPr/>
          <a:lstStyle/>
          <a:p>
            <a:fld id="{216F2A8F-793E-4B3C-A73D-C8799D277777}" type="slidenum">
              <a:rPr lang="en-US" smtClean="0"/>
              <a:t>9</a:t>
            </a:fld>
            <a:endParaRPr lang="en-US"/>
          </a:p>
        </p:txBody>
      </p:sp>
    </p:spTree>
    <p:extLst>
      <p:ext uri="{BB962C8B-B14F-4D97-AF65-F5344CB8AC3E}">
        <p14:creationId xmlns:p14="http://schemas.microsoft.com/office/powerpoint/2010/main" val="213250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07A1-661D-E952-BCA2-7CDA31C9FBD1}"/>
              </a:ext>
            </a:extLst>
          </p:cNvPr>
          <p:cNvSpPr>
            <a:spLocks noGrp="1"/>
          </p:cNvSpPr>
          <p:nvPr>
            <p:ph type="ctrTitle"/>
          </p:nvPr>
        </p:nvSpPr>
        <p:spPr>
          <a:xfrm>
            <a:off x="639857" y="499873"/>
            <a:ext cx="10912286" cy="1299990"/>
          </a:xfrm>
        </p:spPr>
        <p:txBody>
          <a:bodyPr anchor="b">
            <a:normAutofit/>
          </a:bodyPr>
          <a:lstStyle>
            <a:lvl1pPr algn="ctr">
              <a:defRPr sz="6000" b="1">
                <a:solidFill>
                  <a:schemeClr val="bg1"/>
                </a:solidFill>
                <a:effectLst>
                  <a:outerShdw blurRad="38100" dist="38100" dir="2700000" algn="tl">
                    <a:srgbClr val="000000">
                      <a:alpha val="43137"/>
                    </a:srgbClr>
                  </a:outerShdw>
                </a:effectLst>
                <a:latin typeface="Arial Nova"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B35B0C2-93A1-2350-376E-8041F463B8C0}"/>
              </a:ext>
            </a:extLst>
          </p:cNvPr>
          <p:cNvSpPr>
            <a:spLocks noGrp="1"/>
          </p:cNvSpPr>
          <p:nvPr>
            <p:ph type="subTitle" idx="1"/>
          </p:nvPr>
        </p:nvSpPr>
        <p:spPr>
          <a:xfrm>
            <a:off x="1524000" y="1943926"/>
            <a:ext cx="9144000" cy="1655762"/>
          </a:xfrm>
        </p:spPr>
        <p:txBody>
          <a:bodyPr/>
          <a:lstStyle>
            <a:lvl1pPr marL="0" indent="0" algn="ctr">
              <a:buNone/>
              <a:defRPr sz="2400" i="0">
                <a:solidFill>
                  <a:schemeClr val="bg1"/>
                </a:solidFill>
                <a:effectLst>
                  <a:outerShdw blurRad="38100" dist="38100" dir="2700000" algn="tl">
                    <a:srgbClr val="000000">
                      <a:alpha val="43137"/>
                    </a:srgbClr>
                  </a:outerShdw>
                </a:effectLst>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4828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6301648" y="926946"/>
            <a:ext cx="466748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6301648" y="2571998"/>
            <a:ext cx="5376232" cy="4137273"/>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63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451691" y="1477789"/>
            <a:ext cx="466748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451691" y="3122841"/>
            <a:ext cx="5376232" cy="3410161"/>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15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451691" y="1477789"/>
            <a:ext cx="466748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451691" y="3122841"/>
            <a:ext cx="5376232" cy="3410161"/>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88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9198-F77D-33D0-CD56-DD6FE3F02B97}"/>
              </a:ext>
            </a:extLst>
          </p:cNvPr>
          <p:cNvSpPr>
            <a:spLocks noGrp="1"/>
          </p:cNvSpPr>
          <p:nvPr>
            <p:ph type="title"/>
          </p:nvPr>
        </p:nvSpPr>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AE45EE-077A-94EA-7E7B-637A92D673A5}"/>
              </a:ext>
            </a:extLst>
          </p:cNvPr>
          <p:cNvSpPr>
            <a:spLocks noGrp="1"/>
          </p:cNvSpPr>
          <p:nvPr>
            <p:ph sz="half" idx="1"/>
          </p:nvPr>
        </p:nvSpPr>
        <p:spPr>
          <a:xfrm>
            <a:off x="838200" y="1825625"/>
            <a:ext cx="5181600" cy="435133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F0404-37BB-E6DA-5458-66E6E465005F}"/>
              </a:ext>
            </a:extLst>
          </p:cNvPr>
          <p:cNvSpPr>
            <a:spLocks noGrp="1"/>
          </p:cNvSpPr>
          <p:nvPr>
            <p:ph sz="half" idx="2"/>
          </p:nvPr>
        </p:nvSpPr>
        <p:spPr>
          <a:xfrm>
            <a:off x="6172200" y="1825625"/>
            <a:ext cx="5181600" cy="435133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487D5-6728-021F-1A2D-1C7C0E7B3AA5}"/>
              </a:ext>
            </a:extLst>
          </p:cNvPr>
          <p:cNvSpPr>
            <a:spLocks noGrp="1"/>
          </p:cNvSpPr>
          <p:nvPr>
            <p:ph type="dt" sz="half" idx="10"/>
          </p:nvPr>
        </p:nvSpPr>
        <p:spPr/>
        <p:txBody>
          <a:bodyPr/>
          <a:lstStyle>
            <a:lvl1pPr>
              <a:defRPr>
                <a:latin typeface="Arial Nova" panose="020B0504020202020204" pitchFamily="34" charset="0"/>
              </a:defRPr>
            </a:lvl1pPr>
          </a:lstStyle>
          <a:p>
            <a:fld id="{FAB13C97-02B6-4127-972F-0D5E8B772F46}" type="datetimeFigureOut">
              <a:rPr lang="en-US" smtClean="0"/>
              <a:pPr/>
              <a:t>05/13/2024</a:t>
            </a:fld>
            <a:endParaRPr lang="en-US"/>
          </a:p>
        </p:txBody>
      </p:sp>
    </p:spTree>
    <p:extLst>
      <p:ext uri="{BB962C8B-B14F-4D97-AF65-F5344CB8AC3E}">
        <p14:creationId xmlns:p14="http://schemas.microsoft.com/office/powerpoint/2010/main" val="1971315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9198-F77D-33D0-CD56-DD6FE3F02B97}"/>
              </a:ext>
            </a:extLst>
          </p:cNvPr>
          <p:cNvSpPr>
            <a:spLocks noGrp="1"/>
          </p:cNvSpPr>
          <p:nvPr>
            <p:ph type="title"/>
          </p:nvPr>
        </p:nvSpPr>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AE45EE-077A-94EA-7E7B-637A92D673A5}"/>
              </a:ext>
            </a:extLst>
          </p:cNvPr>
          <p:cNvSpPr>
            <a:spLocks noGrp="1"/>
          </p:cNvSpPr>
          <p:nvPr>
            <p:ph sz="half" idx="1"/>
          </p:nvPr>
        </p:nvSpPr>
        <p:spPr>
          <a:xfrm>
            <a:off x="838200" y="1825625"/>
            <a:ext cx="5181600" cy="435133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F0404-37BB-E6DA-5458-66E6E465005F}"/>
              </a:ext>
            </a:extLst>
          </p:cNvPr>
          <p:cNvSpPr>
            <a:spLocks noGrp="1"/>
          </p:cNvSpPr>
          <p:nvPr>
            <p:ph sz="half" idx="2"/>
          </p:nvPr>
        </p:nvSpPr>
        <p:spPr>
          <a:xfrm>
            <a:off x="6172200" y="1825625"/>
            <a:ext cx="5181600" cy="435133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487D5-6728-021F-1A2D-1C7C0E7B3AA5}"/>
              </a:ext>
            </a:extLst>
          </p:cNvPr>
          <p:cNvSpPr>
            <a:spLocks noGrp="1"/>
          </p:cNvSpPr>
          <p:nvPr>
            <p:ph type="dt" sz="half" idx="10"/>
          </p:nvPr>
        </p:nvSpPr>
        <p:spPr/>
        <p:txBody>
          <a:bodyPr/>
          <a:lstStyle>
            <a:lvl1pPr>
              <a:defRPr>
                <a:latin typeface="Arial Nova" panose="020B0504020202020204" pitchFamily="34" charset="0"/>
              </a:defRPr>
            </a:lvl1pPr>
          </a:lstStyle>
          <a:p>
            <a:fld id="{FAB13C97-02B6-4127-972F-0D5E8B772F46}" type="datetimeFigureOut">
              <a:rPr lang="en-US" smtClean="0"/>
              <a:pPr/>
              <a:t>05/13/2024</a:t>
            </a:fld>
            <a:endParaRPr lang="en-US"/>
          </a:p>
        </p:txBody>
      </p:sp>
    </p:spTree>
    <p:extLst>
      <p:ext uri="{BB962C8B-B14F-4D97-AF65-F5344CB8AC3E}">
        <p14:creationId xmlns:p14="http://schemas.microsoft.com/office/powerpoint/2010/main" val="179277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79DE-9757-1FF6-DBC1-1B6B881CD044}"/>
              </a:ext>
            </a:extLst>
          </p:cNvPr>
          <p:cNvSpPr>
            <a:spLocks noGrp="1"/>
          </p:cNvSpPr>
          <p:nvPr>
            <p:ph type="title"/>
          </p:nvPr>
        </p:nvSpPr>
        <p:spPr>
          <a:xfrm>
            <a:off x="839788" y="365125"/>
            <a:ext cx="1051560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548733-2A62-3710-ABE9-F64A61713E7E}"/>
              </a:ext>
            </a:extLst>
          </p:cNvPr>
          <p:cNvSpPr>
            <a:spLocks noGrp="1"/>
          </p:cNvSpPr>
          <p:nvPr>
            <p:ph type="body" idx="1"/>
          </p:nvPr>
        </p:nvSpPr>
        <p:spPr>
          <a:xfrm>
            <a:off x="839788" y="1681163"/>
            <a:ext cx="5180013" cy="823912"/>
          </a:xfrm>
        </p:spPr>
        <p:txBody>
          <a:bodyPr anchor="b">
            <a:normAutofit/>
          </a:bodyPr>
          <a:lstStyle>
            <a:lvl1pPr marL="0" indent="0">
              <a:buNone/>
              <a:defRPr sz="2800" b="1">
                <a:solidFill>
                  <a:schemeClr val="tx1"/>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0AF40FE2-43D2-9590-2910-F04AFD7E0926}"/>
              </a:ext>
            </a:extLst>
          </p:cNvPr>
          <p:cNvSpPr>
            <a:spLocks noGrp="1"/>
          </p:cNvSpPr>
          <p:nvPr>
            <p:ph sz="half" idx="2"/>
          </p:nvPr>
        </p:nvSpPr>
        <p:spPr>
          <a:xfrm>
            <a:off x="839788" y="2505075"/>
            <a:ext cx="5157787" cy="368458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302E3-80D3-3794-4446-EE9001ECF96E}"/>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tx1"/>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Content Placeholder 5">
            <a:extLst>
              <a:ext uri="{FF2B5EF4-FFF2-40B4-BE49-F238E27FC236}">
                <a16:creationId xmlns:a16="http://schemas.microsoft.com/office/drawing/2014/main" id="{4FDEABF4-4A56-AF6F-EDD3-B6C5FAC5BBEA}"/>
              </a:ext>
            </a:extLst>
          </p:cNvPr>
          <p:cNvSpPr>
            <a:spLocks noGrp="1"/>
          </p:cNvSpPr>
          <p:nvPr>
            <p:ph sz="quarter" idx="4"/>
          </p:nvPr>
        </p:nvSpPr>
        <p:spPr>
          <a:xfrm>
            <a:off x="6172200" y="2505075"/>
            <a:ext cx="5183188" cy="368458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E4A33-40A6-7129-5767-E65A238AC112}"/>
              </a:ext>
            </a:extLst>
          </p:cNvPr>
          <p:cNvSpPr>
            <a:spLocks noGrp="1"/>
          </p:cNvSpPr>
          <p:nvPr>
            <p:ph type="dt" sz="half" idx="10"/>
          </p:nvPr>
        </p:nvSpPr>
        <p:spPr/>
        <p:txBody>
          <a:bodyPr/>
          <a:lstStyle/>
          <a:p>
            <a:fld id="{FAB13C97-02B6-4127-972F-0D5E8B772F46}" type="datetimeFigureOut">
              <a:rPr lang="en-US" smtClean="0"/>
              <a:t>05/13/2024</a:t>
            </a:fld>
            <a:endParaRPr lang="en-US"/>
          </a:p>
        </p:txBody>
      </p:sp>
      <p:sp>
        <p:nvSpPr>
          <p:cNvPr id="8" name="Footer Placeholder 7">
            <a:extLst>
              <a:ext uri="{FF2B5EF4-FFF2-40B4-BE49-F238E27FC236}">
                <a16:creationId xmlns:a16="http://schemas.microsoft.com/office/drawing/2014/main" id="{6EDA9158-F461-CDBE-DB27-6A377F118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D2711F-5738-14B8-9759-16FB9AA6BD1A}"/>
              </a:ext>
            </a:extLst>
          </p:cNvPr>
          <p:cNvSpPr>
            <a:spLocks noGrp="1"/>
          </p:cNvSpPr>
          <p:nvPr>
            <p:ph type="sldNum" sz="quarter" idx="12"/>
          </p:nvPr>
        </p:nvSpPr>
        <p:spPr/>
        <p:txBody>
          <a:bodyPr/>
          <a:lstStyle/>
          <a:p>
            <a:fld id="{DE182138-CDBB-4F4E-9793-B39B5DE3B9F8}" type="slidenum">
              <a:rPr lang="en-US" smtClean="0"/>
              <a:t>‹#›</a:t>
            </a:fld>
            <a:endParaRPr lang="en-US"/>
          </a:p>
        </p:txBody>
      </p:sp>
    </p:spTree>
    <p:extLst>
      <p:ext uri="{BB962C8B-B14F-4D97-AF65-F5344CB8AC3E}">
        <p14:creationId xmlns:p14="http://schemas.microsoft.com/office/powerpoint/2010/main" val="370395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79DE-9757-1FF6-DBC1-1B6B881CD044}"/>
              </a:ext>
            </a:extLst>
          </p:cNvPr>
          <p:cNvSpPr>
            <a:spLocks noGrp="1"/>
          </p:cNvSpPr>
          <p:nvPr>
            <p:ph type="title"/>
          </p:nvPr>
        </p:nvSpPr>
        <p:spPr>
          <a:xfrm>
            <a:off x="839788" y="365125"/>
            <a:ext cx="1051560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548733-2A62-3710-ABE9-F64A61713E7E}"/>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chemeClr val="tx1"/>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0AF40FE2-43D2-9590-2910-F04AFD7E0926}"/>
              </a:ext>
            </a:extLst>
          </p:cNvPr>
          <p:cNvSpPr>
            <a:spLocks noGrp="1"/>
          </p:cNvSpPr>
          <p:nvPr>
            <p:ph sz="half" idx="2"/>
          </p:nvPr>
        </p:nvSpPr>
        <p:spPr>
          <a:xfrm>
            <a:off x="839788" y="2505075"/>
            <a:ext cx="5157787" cy="368458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302E3-80D3-3794-4446-EE9001ECF96E}"/>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tx1"/>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Content Placeholder 5">
            <a:extLst>
              <a:ext uri="{FF2B5EF4-FFF2-40B4-BE49-F238E27FC236}">
                <a16:creationId xmlns:a16="http://schemas.microsoft.com/office/drawing/2014/main" id="{4FDEABF4-4A56-AF6F-EDD3-B6C5FAC5BBEA}"/>
              </a:ext>
            </a:extLst>
          </p:cNvPr>
          <p:cNvSpPr>
            <a:spLocks noGrp="1"/>
          </p:cNvSpPr>
          <p:nvPr>
            <p:ph sz="quarter" idx="4"/>
          </p:nvPr>
        </p:nvSpPr>
        <p:spPr>
          <a:xfrm>
            <a:off x="6172200" y="2505075"/>
            <a:ext cx="5183188" cy="3684588"/>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E4A33-40A6-7129-5767-E65A238AC112}"/>
              </a:ext>
            </a:extLst>
          </p:cNvPr>
          <p:cNvSpPr>
            <a:spLocks noGrp="1"/>
          </p:cNvSpPr>
          <p:nvPr>
            <p:ph type="dt" sz="half" idx="10"/>
          </p:nvPr>
        </p:nvSpPr>
        <p:spPr/>
        <p:txBody>
          <a:bodyPr/>
          <a:lstStyle/>
          <a:p>
            <a:fld id="{FAB13C97-02B6-4127-972F-0D5E8B772F46}" type="datetimeFigureOut">
              <a:rPr lang="en-US" smtClean="0"/>
              <a:t>05/13/2024</a:t>
            </a:fld>
            <a:endParaRPr lang="en-US"/>
          </a:p>
        </p:txBody>
      </p:sp>
      <p:sp>
        <p:nvSpPr>
          <p:cNvPr id="8" name="Footer Placeholder 7">
            <a:extLst>
              <a:ext uri="{FF2B5EF4-FFF2-40B4-BE49-F238E27FC236}">
                <a16:creationId xmlns:a16="http://schemas.microsoft.com/office/drawing/2014/main" id="{6EDA9158-F461-CDBE-DB27-6A377F118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D2711F-5738-14B8-9759-16FB9AA6BD1A}"/>
              </a:ext>
            </a:extLst>
          </p:cNvPr>
          <p:cNvSpPr>
            <a:spLocks noGrp="1"/>
          </p:cNvSpPr>
          <p:nvPr>
            <p:ph type="sldNum" sz="quarter" idx="12"/>
          </p:nvPr>
        </p:nvSpPr>
        <p:spPr/>
        <p:txBody>
          <a:bodyPr/>
          <a:lstStyle/>
          <a:p>
            <a:fld id="{DE182138-CDBB-4F4E-9793-B39B5DE3B9F8}" type="slidenum">
              <a:rPr lang="en-US" smtClean="0"/>
              <a:t>‹#›</a:t>
            </a:fld>
            <a:endParaRPr lang="en-US"/>
          </a:p>
        </p:txBody>
      </p:sp>
    </p:spTree>
    <p:extLst>
      <p:ext uri="{BB962C8B-B14F-4D97-AF65-F5344CB8AC3E}">
        <p14:creationId xmlns:p14="http://schemas.microsoft.com/office/powerpoint/2010/main" val="113511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05/13/2024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347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ey bar only - Charts, graphs, maps">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7809539-CE3C-47F1-B4A2-6E182B476A92}"/>
              </a:ext>
            </a:extLst>
          </p:cNvPr>
          <p:cNvSpPr txBox="1">
            <a:spLocks/>
          </p:cNvSpPr>
          <p:nvPr userDrawn="1"/>
        </p:nvSpPr>
        <p:spPr>
          <a:xfrm>
            <a:off x="2" y="6411811"/>
            <a:ext cx="3180391" cy="445955"/>
          </a:xfrm>
          <a:prstGeom prst="rect">
            <a:avLst/>
          </a:prstGeom>
        </p:spPr>
        <p:txBody>
          <a:bodyPr vert="horz" lIns="68580" tIns="34290" rIns="68580" bIns="34290" rtlCol="0" anchor="ct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8D0743F-B1B8-4C84-B8A5-11245B08DC4F}" type="slidenum">
              <a:rPr lang="en-US" sz="900" smtClean="0"/>
              <a:pPr algn="l"/>
              <a:t>‹#›</a:t>
            </a:fld>
            <a:endParaRPr lang="en-US" sz="900"/>
          </a:p>
        </p:txBody>
      </p:sp>
      <p:sp>
        <p:nvSpPr>
          <p:cNvPr id="5" name="Title 1">
            <a:extLst>
              <a:ext uri="{FF2B5EF4-FFF2-40B4-BE49-F238E27FC236}">
                <a16:creationId xmlns:a16="http://schemas.microsoft.com/office/drawing/2014/main" id="{4CFFF374-46CA-4E90-ABA7-07C95358F1C9}"/>
              </a:ext>
            </a:extLst>
          </p:cNvPr>
          <p:cNvSpPr>
            <a:spLocks noGrp="1"/>
          </p:cNvSpPr>
          <p:nvPr>
            <p:ph type="title"/>
          </p:nvPr>
        </p:nvSpPr>
        <p:spPr>
          <a:xfrm>
            <a:off x="0" y="365128"/>
            <a:ext cx="12192000" cy="669855"/>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1877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07A1-661D-E952-BCA2-7CDA31C9FBD1}"/>
              </a:ext>
            </a:extLst>
          </p:cNvPr>
          <p:cNvSpPr>
            <a:spLocks noGrp="1"/>
          </p:cNvSpPr>
          <p:nvPr>
            <p:ph type="ctrTitle"/>
          </p:nvPr>
        </p:nvSpPr>
        <p:spPr>
          <a:xfrm>
            <a:off x="1260088" y="1122363"/>
            <a:ext cx="9671824" cy="2387600"/>
          </a:xfrm>
        </p:spPr>
        <p:txBody>
          <a:bodyPr anchor="b">
            <a:normAutofit/>
          </a:bodyPr>
          <a:lstStyle>
            <a:lvl1pPr algn="ctr">
              <a:defRPr sz="5400" b="1">
                <a:solidFill>
                  <a:schemeClr val="bg1"/>
                </a:solidFill>
                <a:effectLst>
                  <a:outerShdw blurRad="38100" dist="38100" dir="2700000" algn="tl">
                    <a:srgbClr val="000000">
                      <a:alpha val="43137"/>
                    </a:srgbClr>
                  </a:outerShdw>
                </a:effectLst>
                <a:latin typeface="Arial Nova"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3030FC9-E156-8B8A-B132-1473BEF56B84}"/>
              </a:ext>
            </a:extLst>
          </p:cNvPr>
          <p:cNvSpPr>
            <a:spLocks noGrp="1"/>
          </p:cNvSpPr>
          <p:nvPr>
            <p:ph type="subTitle" idx="1"/>
          </p:nvPr>
        </p:nvSpPr>
        <p:spPr>
          <a:xfrm>
            <a:off x="1524000" y="3602038"/>
            <a:ext cx="9144000" cy="1655762"/>
          </a:xfrm>
        </p:spPr>
        <p:txBody>
          <a:bodyPr/>
          <a:lstStyle>
            <a:lvl1pPr marL="0" indent="0" algn="ctr">
              <a:buNone/>
              <a:defRPr sz="2400" i="0">
                <a:solidFill>
                  <a:schemeClr val="bg1"/>
                </a:solidFill>
                <a:effectLst>
                  <a:outerShdw blurRad="38100" dist="38100" dir="2700000" algn="tl">
                    <a:srgbClr val="000000">
                      <a:alpha val="43137"/>
                    </a:srgbClr>
                  </a:outerShdw>
                </a:effectLst>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6773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07A1-661D-E952-BCA2-7CDA31C9FBD1}"/>
              </a:ext>
            </a:extLst>
          </p:cNvPr>
          <p:cNvSpPr>
            <a:spLocks noGrp="1"/>
          </p:cNvSpPr>
          <p:nvPr>
            <p:ph type="ctrTitle"/>
          </p:nvPr>
        </p:nvSpPr>
        <p:spPr>
          <a:xfrm>
            <a:off x="817756" y="406500"/>
            <a:ext cx="10556488" cy="1109472"/>
          </a:xfrm>
        </p:spPr>
        <p:txBody>
          <a:bodyPr anchor="b">
            <a:normAutofit/>
          </a:bodyPr>
          <a:lstStyle>
            <a:lvl1pPr algn="ctr">
              <a:defRPr sz="5400" b="1">
                <a:solidFill>
                  <a:schemeClr val="tx1"/>
                </a:solidFill>
                <a:latin typeface="Arial Nova"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3030FC9-E156-8B8A-B132-1473BEF56B84}"/>
              </a:ext>
            </a:extLst>
          </p:cNvPr>
          <p:cNvSpPr>
            <a:spLocks noGrp="1"/>
          </p:cNvSpPr>
          <p:nvPr>
            <p:ph type="subTitle" idx="1"/>
          </p:nvPr>
        </p:nvSpPr>
        <p:spPr>
          <a:xfrm>
            <a:off x="1524000" y="1675702"/>
            <a:ext cx="9144000" cy="494474"/>
          </a:xfrm>
        </p:spPr>
        <p:txBody>
          <a:bodyPr/>
          <a:lstStyle>
            <a:lvl1pPr marL="0" indent="0" algn="ctr">
              <a:buNone/>
              <a:defRPr sz="2400" i="0">
                <a:solidFill>
                  <a:schemeClr val="tx1"/>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737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1222872" y="871862"/>
            <a:ext cx="9051428"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1222872" y="2197425"/>
            <a:ext cx="9051428" cy="3060700"/>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77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1222872" y="871862"/>
            <a:ext cx="9051428"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1222872" y="2197425"/>
            <a:ext cx="9051428" cy="3060700"/>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00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6301648" y="926946"/>
            <a:ext cx="466748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6301648" y="2571998"/>
            <a:ext cx="5376232" cy="4137273"/>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7692B822-BD28-E31D-4F04-6BBF8E38125C}"/>
              </a:ext>
            </a:extLst>
          </p:cNvPr>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298649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451691" y="1477789"/>
            <a:ext cx="466748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451691" y="3122841"/>
            <a:ext cx="5376232" cy="3410161"/>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FBA4813-D0AB-CDEF-5FBC-CA0EDD2E7020}"/>
              </a:ext>
            </a:extLst>
          </p:cNvPr>
          <p:cNvSpPr>
            <a:spLocks noGrp="1"/>
          </p:cNvSpPr>
          <p:nvPr>
            <p:ph type="pic" sz="quarter" idx="10"/>
          </p:nvPr>
        </p:nvSpPr>
        <p:spPr>
          <a:xfrm>
            <a:off x="6096000" y="0"/>
            <a:ext cx="6096000" cy="6754813"/>
          </a:xfrm>
        </p:spPr>
        <p:txBody>
          <a:bodyPr/>
          <a:lstStyle/>
          <a:p>
            <a:endParaRPr lang="en-US"/>
          </a:p>
        </p:txBody>
      </p:sp>
    </p:spTree>
    <p:extLst>
      <p:ext uri="{BB962C8B-B14F-4D97-AF65-F5344CB8AC3E}">
        <p14:creationId xmlns:p14="http://schemas.microsoft.com/office/powerpoint/2010/main" val="134470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6301648" y="926946"/>
            <a:ext cx="466748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6301648" y="2571998"/>
            <a:ext cx="5376232" cy="4137273"/>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60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4F64-3C7E-2993-0DB6-3196F8FD82C2}"/>
              </a:ext>
            </a:extLst>
          </p:cNvPr>
          <p:cNvSpPr>
            <a:spLocks noGrp="1"/>
          </p:cNvSpPr>
          <p:nvPr>
            <p:ph type="title"/>
          </p:nvPr>
        </p:nvSpPr>
        <p:spPr>
          <a:xfrm>
            <a:off x="6301648" y="926946"/>
            <a:ext cx="4667480" cy="1325563"/>
          </a:xfrm>
        </p:spPr>
        <p:txBody>
          <a:bodyPr/>
          <a:lstStyle>
            <a:lvl1pPr>
              <a:defRPr b="1">
                <a:solidFill>
                  <a:srgbClr val="00693F"/>
                </a:solidFill>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7B20F4C-07D8-7CF8-2A7D-DDD6B834B0C2}"/>
              </a:ext>
            </a:extLst>
          </p:cNvPr>
          <p:cNvSpPr>
            <a:spLocks noGrp="1"/>
          </p:cNvSpPr>
          <p:nvPr>
            <p:ph idx="1"/>
          </p:nvPr>
        </p:nvSpPr>
        <p:spPr>
          <a:xfrm>
            <a:off x="6301648" y="2571998"/>
            <a:ext cx="5376232" cy="4137273"/>
          </a:xfrm>
        </p:spPr>
        <p:txBody>
          <a:bodyPr/>
          <a:lstStyle>
            <a:lvl1pPr>
              <a:defRPr>
                <a:solidFill>
                  <a:schemeClr val="tx1"/>
                </a:solidFill>
                <a:latin typeface="Arial Nova" panose="020B0504020202020204" pitchFamily="34" charset="0"/>
              </a:defRPr>
            </a:lvl1pPr>
            <a:lvl2pPr>
              <a:defRPr>
                <a:solidFill>
                  <a:schemeClr val="tx1"/>
                </a:solidFill>
                <a:latin typeface="Arial Nova" panose="020B0504020202020204" pitchFamily="34" charset="0"/>
              </a:defRPr>
            </a:lvl2pPr>
            <a:lvl3pPr>
              <a:defRPr>
                <a:solidFill>
                  <a:schemeClr val="tx1"/>
                </a:solidFill>
                <a:latin typeface="Arial Nova" panose="020B0504020202020204" pitchFamily="34" charset="0"/>
              </a:defRPr>
            </a:lvl3pPr>
            <a:lvl4pPr>
              <a:defRPr>
                <a:solidFill>
                  <a:schemeClr val="tx1"/>
                </a:solidFill>
                <a:latin typeface="Arial Nova" panose="020B0504020202020204" pitchFamily="34" charset="0"/>
              </a:defRPr>
            </a:lvl4pPr>
            <a:lvl5pPr>
              <a:defRPr>
                <a:solidFill>
                  <a:schemeClr val="tx1"/>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22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634EE-C098-D48A-3721-5EF275008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F3165F-659B-3B08-8AB5-786719FF5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C9172-9757-B9BD-5446-7070C3D30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13C97-02B6-4127-972F-0D5E8B772F46}" type="datetimeFigureOut">
              <a:rPr lang="en-US" smtClean="0"/>
              <a:t>05/13/2024</a:t>
            </a:fld>
            <a:endParaRPr lang="en-US"/>
          </a:p>
        </p:txBody>
      </p:sp>
      <p:sp>
        <p:nvSpPr>
          <p:cNvPr id="5" name="Footer Placeholder 4">
            <a:extLst>
              <a:ext uri="{FF2B5EF4-FFF2-40B4-BE49-F238E27FC236}">
                <a16:creationId xmlns:a16="http://schemas.microsoft.com/office/drawing/2014/main" id="{24CA10C0-7EC0-5712-247E-E2267BC21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FCDD1-6FCB-DBFD-A860-57350EFD5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2138-CDBB-4F4E-9793-B39B5DE3B9F8}" type="slidenum">
              <a:rPr lang="en-US" smtClean="0"/>
              <a:t>‹#›</a:t>
            </a:fld>
            <a:endParaRPr lang="en-US"/>
          </a:p>
        </p:txBody>
      </p:sp>
    </p:spTree>
    <p:extLst>
      <p:ext uri="{BB962C8B-B14F-4D97-AF65-F5344CB8AC3E}">
        <p14:creationId xmlns:p14="http://schemas.microsoft.com/office/powerpoint/2010/main" val="232060393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1" r:id="rId3"/>
    <p:sldLayoutId id="2147483665" r:id="rId4"/>
    <p:sldLayoutId id="2147483663" r:id="rId5"/>
    <p:sldLayoutId id="2147483673" r:id="rId6"/>
    <p:sldLayoutId id="2147483667" r:id="rId7"/>
    <p:sldLayoutId id="2147483660" r:id="rId8"/>
    <p:sldLayoutId id="2147483661" r:id="rId9"/>
    <p:sldLayoutId id="2147483662" r:id="rId10"/>
    <p:sldLayoutId id="2147483674" r:id="rId11"/>
    <p:sldLayoutId id="2147483669" r:id="rId12"/>
    <p:sldLayoutId id="2147483652" r:id="rId13"/>
    <p:sldLayoutId id="2147483675" r:id="rId14"/>
    <p:sldLayoutId id="2147483653" r:id="rId15"/>
    <p:sldLayoutId id="2147483676" r:id="rId16"/>
    <p:sldLayoutId id="2147483678" r:id="rId17"/>
    <p:sldLayoutId id="2147483680" r:id="rId18"/>
  </p:sldLayoutIdLst>
  <p:txStyles>
    <p:titleStyle>
      <a:lvl1pPr algn="l" defTabSz="914400" rtl="0" eaLnBrk="1" latinLnBrk="0" hangingPunct="1">
        <a:lnSpc>
          <a:spcPct val="90000"/>
        </a:lnSpc>
        <a:spcBef>
          <a:spcPct val="0"/>
        </a:spcBef>
        <a:buNone/>
        <a:defRPr sz="4400" b="1" kern="1200">
          <a:solidFill>
            <a:srgbClr val="00693F"/>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5F94-A68F-4883-A24A-1839011F03EF}"/>
              </a:ext>
            </a:extLst>
          </p:cNvPr>
          <p:cNvSpPr>
            <a:spLocks noGrp="1"/>
          </p:cNvSpPr>
          <p:nvPr>
            <p:ph type="ctrTitle"/>
          </p:nvPr>
        </p:nvSpPr>
        <p:spPr>
          <a:xfrm>
            <a:off x="817756" y="406499"/>
            <a:ext cx="10556488" cy="1727101"/>
          </a:xfrm>
          <a:solidFill>
            <a:schemeClr val="bg1">
              <a:lumMod val="75000"/>
              <a:alpha val="60000"/>
            </a:schemeClr>
          </a:solidFill>
        </p:spPr>
        <p:txBody>
          <a:bodyPr>
            <a:normAutofit fontScale="90000"/>
          </a:bodyPr>
          <a:lstStyle/>
          <a:p>
            <a:r>
              <a:rPr lang="en-US" sz="4400" dirty="0"/>
              <a:t>Adaptive Management Program Overview</a:t>
            </a:r>
            <a:br>
              <a:rPr lang="en-US" dirty="0"/>
            </a:br>
            <a:br>
              <a:rPr lang="en-US" dirty="0"/>
            </a:br>
            <a:r>
              <a:rPr lang="en-US" sz="3200" dirty="0"/>
              <a:t>May 14, 2024</a:t>
            </a:r>
            <a:endParaRPr lang="en-US" dirty="0"/>
          </a:p>
        </p:txBody>
      </p:sp>
    </p:spTree>
    <p:extLst>
      <p:ext uri="{BB962C8B-B14F-4D97-AF65-F5344CB8AC3E}">
        <p14:creationId xmlns:p14="http://schemas.microsoft.com/office/powerpoint/2010/main" val="306803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7BD108A2-F72E-BB56-9451-2892E6FCB592}"/>
              </a:ext>
            </a:extLst>
          </p:cNvPr>
          <p:cNvSpPr/>
          <p:nvPr/>
        </p:nvSpPr>
        <p:spPr>
          <a:xfrm>
            <a:off x="4465827" y="1014354"/>
            <a:ext cx="1065027" cy="5443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ea typeface="Calibri"/>
                <a:cs typeface="Calibri"/>
              </a:rPr>
              <a:t>AMPC ID Question</a:t>
            </a:r>
            <a:endParaRPr lang="en-US" sz="1200" b="1"/>
          </a:p>
        </p:txBody>
      </p:sp>
      <p:sp>
        <p:nvSpPr>
          <p:cNvPr id="8" name="Flowchart: Process 7">
            <a:extLst>
              <a:ext uri="{FF2B5EF4-FFF2-40B4-BE49-F238E27FC236}">
                <a16:creationId xmlns:a16="http://schemas.microsoft.com/office/drawing/2014/main" id="{5A3CE949-A6BD-9357-61F7-CC816E3E6FBD}"/>
              </a:ext>
            </a:extLst>
          </p:cNvPr>
          <p:cNvSpPr/>
          <p:nvPr/>
        </p:nvSpPr>
        <p:spPr>
          <a:xfrm>
            <a:off x="3998262" y="2919627"/>
            <a:ext cx="1990486" cy="6225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ea typeface="Calibri"/>
                <a:cs typeface="Calibri"/>
              </a:rPr>
              <a:t>AMPC decides Research Agenda</a:t>
            </a:r>
            <a:endParaRPr lang="en-US" sz="1200" b="1"/>
          </a:p>
        </p:txBody>
      </p:sp>
      <p:sp>
        <p:nvSpPr>
          <p:cNvPr id="9" name="Flowchart: Process 8">
            <a:extLst>
              <a:ext uri="{FF2B5EF4-FFF2-40B4-BE49-F238E27FC236}">
                <a16:creationId xmlns:a16="http://schemas.microsoft.com/office/drawing/2014/main" id="{CBC83495-1776-8BE6-E349-4447805181F5}"/>
              </a:ext>
            </a:extLst>
          </p:cNvPr>
          <p:cNvSpPr/>
          <p:nvPr/>
        </p:nvSpPr>
        <p:spPr>
          <a:xfrm>
            <a:off x="3819258" y="1965275"/>
            <a:ext cx="2362582" cy="53616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ea typeface="Calibri"/>
                <a:cs typeface="Calibri"/>
              </a:rPr>
              <a:t>IRST</a:t>
            </a:r>
            <a:r>
              <a:rPr lang="en-US" sz="1200" b="1">
                <a:solidFill>
                  <a:schemeClr val="tx1"/>
                </a:solidFill>
                <a:ea typeface="Calibri"/>
                <a:cs typeface="Calibri"/>
              </a:rPr>
              <a:t> drafts Statement of Work, budget</a:t>
            </a:r>
            <a:endParaRPr lang="en-US" sz="1200" b="1">
              <a:solidFill>
                <a:schemeClr val="tx1"/>
              </a:solidFill>
            </a:endParaRPr>
          </a:p>
        </p:txBody>
      </p:sp>
      <p:sp>
        <p:nvSpPr>
          <p:cNvPr id="10" name="Flowchart: Process 9">
            <a:extLst>
              <a:ext uri="{FF2B5EF4-FFF2-40B4-BE49-F238E27FC236}">
                <a16:creationId xmlns:a16="http://schemas.microsoft.com/office/drawing/2014/main" id="{0783FD77-1835-4EE8-976F-905B4C3D8934}"/>
              </a:ext>
            </a:extLst>
          </p:cNvPr>
          <p:cNvSpPr/>
          <p:nvPr/>
        </p:nvSpPr>
        <p:spPr>
          <a:xfrm>
            <a:off x="6692482" y="1014355"/>
            <a:ext cx="1871404" cy="544729"/>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ea typeface="Calibri"/>
                <a:cs typeface="Calibri"/>
              </a:rPr>
              <a:t>Board may direct Question</a:t>
            </a:r>
            <a:endParaRPr lang="en-US" sz="1200" b="1">
              <a:solidFill>
                <a:schemeClr val="tx1"/>
              </a:solidFill>
            </a:endParaRPr>
          </a:p>
        </p:txBody>
      </p:sp>
      <p:cxnSp>
        <p:nvCxnSpPr>
          <p:cNvPr id="11" name="Straight Arrow Connector 10">
            <a:extLst>
              <a:ext uri="{FF2B5EF4-FFF2-40B4-BE49-F238E27FC236}">
                <a16:creationId xmlns:a16="http://schemas.microsoft.com/office/drawing/2014/main" id="{8DAFF833-AF02-9C82-A0D6-D6F6E24973EF}"/>
              </a:ext>
            </a:extLst>
          </p:cNvPr>
          <p:cNvCxnSpPr>
            <a:cxnSpLocks/>
            <a:stCxn id="10" idx="1"/>
            <a:endCxn id="7" idx="3"/>
          </p:cNvCxnSpPr>
          <p:nvPr/>
        </p:nvCxnSpPr>
        <p:spPr>
          <a:xfrm flipH="1" flipV="1">
            <a:off x="5530854" y="1286514"/>
            <a:ext cx="1161629" cy="204"/>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94091C2-F2F3-2709-62A5-B67CAD0FD1EA}"/>
              </a:ext>
            </a:extLst>
          </p:cNvPr>
          <p:cNvCxnSpPr>
            <a:cxnSpLocks/>
            <a:stCxn id="7" idx="2"/>
            <a:endCxn id="9" idx="0"/>
          </p:cNvCxnSpPr>
          <p:nvPr/>
        </p:nvCxnSpPr>
        <p:spPr>
          <a:xfrm>
            <a:off x="4998341" y="1558675"/>
            <a:ext cx="2209" cy="4066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661373-CBC9-BA9F-323F-9464BF226246}"/>
              </a:ext>
            </a:extLst>
          </p:cNvPr>
          <p:cNvCxnSpPr>
            <a:cxnSpLocks/>
            <a:stCxn id="9" idx="2"/>
            <a:endCxn id="8" idx="0"/>
          </p:cNvCxnSpPr>
          <p:nvPr/>
        </p:nvCxnSpPr>
        <p:spPr>
          <a:xfrm flipH="1">
            <a:off x="4993505" y="2501437"/>
            <a:ext cx="7045" cy="4181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E960681-5BB0-16E7-5737-2103E0F03989}"/>
              </a:ext>
            </a:extLst>
          </p:cNvPr>
          <p:cNvSpPr txBox="1"/>
          <p:nvPr/>
        </p:nvSpPr>
        <p:spPr>
          <a:xfrm>
            <a:off x="2464956" y="1164070"/>
            <a:ext cx="863551" cy="276999"/>
          </a:xfrm>
          <a:prstGeom prst="rect">
            <a:avLst/>
          </a:prstGeom>
          <a:noFill/>
        </p:spPr>
        <p:txBody>
          <a:bodyPr wrap="square" rtlCol="0">
            <a:spAutoFit/>
          </a:bodyPr>
          <a:lstStyle/>
          <a:p>
            <a:r>
              <a:rPr lang="en-US" sz="1200" b="1"/>
              <a:t>Step 1</a:t>
            </a:r>
          </a:p>
        </p:txBody>
      </p:sp>
      <p:sp>
        <p:nvSpPr>
          <p:cNvPr id="15" name="TextBox 14">
            <a:extLst>
              <a:ext uri="{FF2B5EF4-FFF2-40B4-BE49-F238E27FC236}">
                <a16:creationId xmlns:a16="http://schemas.microsoft.com/office/drawing/2014/main" id="{55A52ABC-5C02-8815-42CB-34330209EDD9}"/>
              </a:ext>
            </a:extLst>
          </p:cNvPr>
          <p:cNvSpPr txBox="1"/>
          <p:nvPr/>
        </p:nvSpPr>
        <p:spPr>
          <a:xfrm>
            <a:off x="2446577" y="2061216"/>
            <a:ext cx="863551" cy="276999"/>
          </a:xfrm>
          <a:prstGeom prst="rect">
            <a:avLst/>
          </a:prstGeom>
          <a:noFill/>
        </p:spPr>
        <p:txBody>
          <a:bodyPr wrap="square" rtlCol="0">
            <a:spAutoFit/>
          </a:bodyPr>
          <a:lstStyle/>
          <a:p>
            <a:r>
              <a:rPr lang="en-US" sz="1200" b="1"/>
              <a:t>Step 2</a:t>
            </a:r>
          </a:p>
        </p:txBody>
      </p:sp>
      <p:sp>
        <p:nvSpPr>
          <p:cNvPr id="16" name="TextBox 15">
            <a:extLst>
              <a:ext uri="{FF2B5EF4-FFF2-40B4-BE49-F238E27FC236}">
                <a16:creationId xmlns:a16="http://schemas.microsoft.com/office/drawing/2014/main" id="{C9DFF013-B42D-13E4-385B-D47DEADF98ED}"/>
              </a:ext>
            </a:extLst>
          </p:cNvPr>
          <p:cNvSpPr txBox="1"/>
          <p:nvPr/>
        </p:nvSpPr>
        <p:spPr>
          <a:xfrm>
            <a:off x="2464956" y="3063256"/>
            <a:ext cx="863551" cy="276999"/>
          </a:xfrm>
          <a:prstGeom prst="rect">
            <a:avLst/>
          </a:prstGeom>
          <a:noFill/>
        </p:spPr>
        <p:txBody>
          <a:bodyPr wrap="square" rtlCol="0">
            <a:spAutoFit/>
          </a:bodyPr>
          <a:lstStyle/>
          <a:p>
            <a:r>
              <a:rPr lang="en-US" sz="1200" b="1"/>
              <a:t>Step 3</a:t>
            </a:r>
          </a:p>
        </p:txBody>
      </p:sp>
      <p:sp>
        <p:nvSpPr>
          <p:cNvPr id="17" name="TextBox 16">
            <a:extLst>
              <a:ext uri="{FF2B5EF4-FFF2-40B4-BE49-F238E27FC236}">
                <a16:creationId xmlns:a16="http://schemas.microsoft.com/office/drawing/2014/main" id="{1C388CEB-A47C-0C08-C454-458D3C25DB3B}"/>
              </a:ext>
            </a:extLst>
          </p:cNvPr>
          <p:cNvSpPr txBox="1"/>
          <p:nvPr/>
        </p:nvSpPr>
        <p:spPr>
          <a:xfrm>
            <a:off x="2449935" y="4077481"/>
            <a:ext cx="863551" cy="276999"/>
          </a:xfrm>
          <a:prstGeom prst="rect">
            <a:avLst/>
          </a:prstGeom>
          <a:noFill/>
        </p:spPr>
        <p:txBody>
          <a:bodyPr wrap="square" rtlCol="0">
            <a:spAutoFit/>
          </a:bodyPr>
          <a:lstStyle/>
          <a:p>
            <a:r>
              <a:rPr lang="en-US" sz="1200" b="1"/>
              <a:t>Step 4</a:t>
            </a:r>
          </a:p>
        </p:txBody>
      </p:sp>
      <p:sp>
        <p:nvSpPr>
          <p:cNvPr id="18" name="TextBox 17">
            <a:extLst>
              <a:ext uri="{FF2B5EF4-FFF2-40B4-BE49-F238E27FC236}">
                <a16:creationId xmlns:a16="http://schemas.microsoft.com/office/drawing/2014/main" id="{09D943E0-DDBF-72A6-A0A4-966FAAA90DD7}"/>
              </a:ext>
            </a:extLst>
          </p:cNvPr>
          <p:cNvSpPr txBox="1"/>
          <p:nvPr/>
        </p:nvSpPr>
        <p:spPr>
          <a:xfrm>
            <a:off x="2449577" y="4982309"/>
            <a:ext cx="863551" cy="276999"/>
          </a:xfrm>
          <a:prstGeom prst="rect">
            <a:avLst/>
          </a:prstGeom>
          <a:noFill/>
        </p:spPr>
        <p:txBody>
          <a:bodyPr wrap="square" rtlCol="0">
            <a:spAutoFit/>
          </a:bodyPr>
          <a:lstStyle/>
          <a:p>
            <a:r>
              <a:rPr lang="en-US" sz="1200" b="1"/>
              <a:t>Step 5</a:t>
            </a:r>
          </a:p>
        </p:txBody>
      </p:sp>
      <p:sp>
        <p:nvSpPr>
          <p:cNvPr id="19" name="TextBox 18">
            <a:extLst>
              <a:ext uri="{FF2B5EF4-FFF2-40B4-BE49-F238E27FC236}">
                <a16:creationId xmlns:a16="http://schemas.microsoft.com/office/drawing/2014/main" id="{4108B518-39CD-B666-5AC5-E6D69685F037}"/>
              </a:ext>
            </a:extLst>
          </p:cNvPr>
          <p:cNvSpPr txBox="1"/>
          <p:nvPr/>
        </p:nvSpPr>
        <p:spPr>
          <a:xfrm>
            <a:off x="2446577" y="5887136"/>
            <a:ext cx="863551" cy="276999"/>
          </a:xfrm>
          <a:prstGeom prst="rect">
            <a:avLst/>
          </a:prstGeom>
          <a:noFill/>
        </p:spPr>
        <p:txBody>
          <a:bodyPr wrap="square" rtlCol="0">
            <a:spAutoFit/>
          </a:bodyPr>
          <a:lstStyle/>
          <a:p>
            <a:r>
              <a:rPr lang="en-US" sz="1200" b="1"/>
              <a:t>Step 6</a:t>
            </a:r>
          </a:p>
        </p:txBody>
      </p:sp>
      <p:sp>
        <p:nvSpPr>
          <p:cNvPr id="20" name="Flowchart: Process 19">
            <a:extLst>
              <a:ext uri="{FF2B5EF4-FFF2-40B4-BE49-F238E27FC236}">
                <a16:creationId xmlns:a16="http://schemas.microsoft.com/office/drawing/2014/main" id="{B6260FFA-085C-8282-9802-5351F98F8071}"/>
              </a:ext>
            </a:extLst>
          </p:cNvPr>
          <p:cNvSpPr/>
          <p:nvPr/>
        </p:nvSpPr>
        <p:spPr>
          <a:xfrm>
            <a:off x="6650681" y="2962593"/>
            <a:ext cx="1957453" cy="536576"/>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200" b="1">
                <a:solidFill>
                  <a:schemeClr val="tx1"/>
                </a:solidFill>
                <a:ea typeface="Calibri"/>
                <a:cs typeface="Calibri"/>
              </a:rPr>
              <a:t>Board decision: </a:t>
            </a:r>
            <a:endParaRPr lang="en-US" sz="1200" b="1">
              <a:solidFill>
                <a:schemeClr val="tx1"/>
              </a:solidFill>
              <a:ea typeface="Calibri"/>
              <a:cs typeface="Arial" panose="020B0604020202020204"/>
            </a:endParaRPr>
          </a:p>
          <a:p>
            <a:pPr algn="ctr"/>
            <a:r>
              <a:rPr lang="en-US" sz="1200" b="1">
                <a:solidFill>
                  <a:schemeClr val="tx1"/>
                </a:solidFill>
                <a:ea typeface="Calibri"/>
                <a:cs typeface="Calibri"/>
              </a:rPr>
              <a:t>proposal budgets</a:t>
            </a:r>
            <a:endParaRPr lang="en-US" sz="1200" b="1">
              <a:solidFill>
                <a:schemeClr val="tx1"/>
              </a:solidFill>
              <a:cs typeface="Arial"/>
            </a:endParaRPr>
          </a:p>
        </p:txBody>
      </p:sp>
      <p:cxnSp>
        <p:nvCxnSpPr>
          <p:cNvPr id="21" name="Straight Arrow Connector 20">
            <a:extLst>
              <a:ext uri="{FF2B5EF4-FFF2-40B4-BE49-F238E27FC236}">
                <a16:creationId xmlns:a16="http://schemas.microsoft.com/office/drawing/2014/main" id="{2EF00D06-B78E-923E-22DF-BE11002C9472}"/>
              </a:ext>
            </a:extLst>
          </p:cNvPr>
          <p:cNvCxnSpPr>
            <a:cxnSpLocks/>
            <a:stCxn id="8" idx="3"/>
            <a:endCxn id="20" idx="1"/>
          </p:cNvCxnSpPr>
          <p:nvPr/>
        </p:nvCxnSpPr>
        <p:spPr>
          <a:xfrm flipV="1">
            <a:off x="5988747" y="3230881"/>
            <a:ext cx="661932"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Process 21">
            <a:extLst>
              <a:ext uri="{FF2B5EF4-FFF2-40B4-BE49-F238E27FC236}">
                <a16:creationId xmlns:a16="http://schemas.microsoft.com/office/drawing/2014/main" id="{AB174E4D-39BB-1DCF-68D7-54AAFC9276A7}"/>
              </a:ext>
            </a:extLst>
          </p:cNvPr>
          <p:cNvSpPr/>
          <p:nvPr/>
        </p:nvSpPr>
        <p:spPr>
          <a:xfrm>
            <a:off x="3954514" y="3994493"/>
            <a:ext cx="2061753" cy="566665"/>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ea typeface="Calibri"/>
                <a:cs typeface="Calibri"/>
              </a:rPr>
              <a:t>IRST implements Research Agenda</a:t>
            </a:r>
            <a:endParaRPr lang="en-US" sz="1200" b="1">
              <a:solidFill>
                <a:schemeClr val="tx1"/>
              </a:solidFill>
            </a:endParaRPr>
          </a:p>
        </p:txBody>
      </p:sp>
      <p:cxnSp>
        <p:nvCxnSpPr>
          <p:cNvPr id="23" name="Straight Arrow Connector 22">
            <a:extLst>
              <a:ext uri="{FF2B5EF4-FFF2-40B4-BE49-F238E27FC236}">
                <a16:creationId xmlns:a16="http://schemas.microsoft.com/office/drawing/2014/main" id="{00E7BAC2-9A0B-D148-9E21-9E1466F386AB}"/>
              </a:ext>
            </a:extLst>
          </p:cNvPr>
          <p:cNvCxnSpPr>
            <a:cxnSpLocks/>
            <a:stCxn id="20" idx="2"/>
            <a:endCxn id="22" idx="3"/>
          </p:cNvCxnSpPr>
          <p:nvPr/>
        </p:nvCxnSpPr>
        <p:spPr>
          <a:xfrm flipH="1">
            <a:off x="6016267" y="3499170"/>
            <a:ext cx="1613140" cy="778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3B827815-9FFA-5749-9055-89831BA49BBD}"/>
              </a:ext>
            </a:extLst>
          </p:cNvPr>
          <p:cNvSpPr/>
          <p:nvPr/>
        </p:nvSpPr>
        <p:spPr>
          <a:xfrm>
            <a:off x="3819259" y="4945527"/>
            <a:ext cx="2329983" cy="496205"/>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ea typeface="Calibri"/>
                <a:cs typeface="Calibri"/>
              </a:rPr>
              <a:t>IRST reports results to AMPC, Board</a:t>
            </a:r>
            <a:endParaRPr lang="en-US" sz="1200" b="1">
              <a:solidFill>
                <a:schemeClr val="tx1"/>
              </a:solidFill>
            </a:endParaRPr>
          </a:p>
        </p:txBody>
      </p:sp>
      <p:sp>
        <p:nvSpPr>
          <p:cNvPr id="25" name="Flowchart: Process 24">
            <a:extLst>
              <a:ext uri="{FF2B5EF4-FFF2-40B4-BE49-F238E27FC236}">
                <a16:creationId xmlns:a16="http://schemas.microsoft.com/office/drawing/2014/main" id="{DBE42E26-C258-9C45-7088-DE60EE668599}"/>
              </a:ext>
            </a:extLst>
          </p:cNvPr>
          <p:cNvSpPr/>
          <p:nvPr/>
        </p:nvSpPr>
        <p:spPr>
          <a:xfrm>
            <a:off x="6319713" y="5734062"/>
            <a:ext cx="1511730" cy="778654"/>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200" b="1">
                <a:solidFill>
                  <a:schemeClr val="tx1"/>
                </a:solidFill>
                <a:ea typeface="Calibri"/>
                <a:cs typeface="Calibri"/>
              </a:rPr>
              <a:t>Board decision:</a:t>
            </a:r>
          </a:p>
          <a:p>
            <a:r>
              <a:rPr lang="en-US" sz="1200" b="1">
                <a:solidFill>
                  <a:schemeClr val="tx1"/>
                </a:solidFill>
                <a:cs typeface="Calibri"/>
              </a:rPr>
              <a:t>- Status quo</a:t>
            </a:r>
          </a:p>
          <a:p>
            <a:r>
              <a:rPr lang="en-US" sz="1200" b="1">
                <a:solidFill>
                  <a:schemeClr val="tx1"/>
                </a:solidFill>
                <a:cs typeface="Calibri"/>
              </a:rPr>
              <a:t>- Rule Change</a:t>
            </a:r>
          </a:p>
          <a:p>
            <a:r>
              <a:rPr lang="en-US" sz="1200" b="1">
                <a:solidFill>
                  <a:schemeClr val="tx1"/>
                </a:solidFill>
                <a:cs typeface="Calibri"/>
              </a:rPr>
              <a:t>- Other policy action</a:t>
            </a:r>
            <a:endParaRPr lang="en-US" sz="1200" b="1">
              <a:solidFill>
                <a:schemeClr val="tx1"/>
              </a:solidFill>
            </a:endParaRPr>
          </a:p>
        </p:txBody>
      </p:sp>
      <p:cxnSp>
        <p:nvCxnSpPr>
          <p:cNvPr id="26" name="Straight Arrow Connector 25">
            <a:extLst>
              <a:ext uri="{FF2B5EF4-FFF2-40B4-BE49-F238E27FC236}">
                <a16:creationId xmlns:a16="http://schemas.microsoft.com/office/drawing/2014/main" id="{6D8A1064-3A9C-64B7-2710-5E49C4A8BB9A}"/>
              </a:ext>
            </a:extLst>
          </p:cNvPr>
          <p:cNvCxnSpPr>
            <a:cxnSpLocks/>
            <a:stCxn id="31" idx="3"/>
            <a:endCxn id="25" idx="1"/>
          </p:cNvCxnSpPr>
          <p:nvPr/>
        </p:nvCxnSpPr>
        <p:spPr>
          <a:xfrm flipV="1">
            <a:off x="5867599" y="6123389"/>
            <a:ext cx="452114" cy="54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45BB56-513D-230D-ADED-9C2C24662319}"/>
              </a:ext>
            </a:extLst>
          </p:cNvPr>
          <p:cNvCxnSpPr>
            <a:cxnSpLocks/>
            <a:stCxn id="22" idx="2"/>
            <a:endCxn id="24" idx="0"/>
          </p:cNvCxnSpPr>
          <p:nvPr/>
        </p:nvCxnSpPr>
        <p:spPr>
          <a:xfrm flipH="1">
            <a:off x="4984250" y="4561156"/>
            <a:ext cx="1140" cy="3843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9B82BC6-FC73-4F6A-8E45-DA168264898F}"/>
              </a:ext>
            </a:extLst>
          </p:cNvPr>
          <p:cNvCxnSpPr>
            <a:cxnSpLocks/>
            <a:stCxn id="24" idx="2"/>
            <a:endCxn id="31" idx="0"/>
          </p:cNvCxnSpPr>
          <p:nvPr/>
        </p:nvCxnSpPr>
        <p:spPr>
          <a:xfrm>
            <a:off x="4984250" y="5441733"/>
            <a:ext cx="0" cy="4066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AC1BFF-8BD3-6D6C-2A2B-AFD7E9D15DB9}"/>
              </a:ext>
            </a:extLst>
          </p:cNvPr>
          <p:cNvCxnSpPr>
            <a:cxnSpLocks/>
            <a:stCxn id="30" idx="3"/>
            <a:endCxn id="7" idx="3"/>
          </p:cNvCxnSpPr>
          <p:nvPr/>
        </p:nvCxnSpPr>
        <p:spPr>
          <a:xfrm flipH="1" flipV="1">
            <a:off x="5530854" y="1286514"/>
            <a:ext cx="1906692" cy="678349"/>
          </a:xfrm>
          <a:prstGeom prst="straightConnector1">
            <a:avLst/>
          </a:prstGeom>
          <a:ln w="190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C6DE2FB9-ECB3-17C8-503F-683FAA32EAF2}"/>
              </a:ext>
            </a:extLst>
          </p:cNvPr>
          <p:cNvSpPr/>
          <p:nvPr/>
        </p:nvSpPr>
        <p:spPr>
          <a:xfrm>
            <a:off x="7177083" y="1964863"/>
            <a:ext cx="2212343" cy="3769200"/>
          </a:xfrm>
          <a:custGeom>
            <a:avLst/>
            <a:gdLst>
              <a:gd name="connsiteX0" fmla="*/ 0 w 3640687"/>
              <a:gd name="connsiteY0" fmla="*/ 4733925 h 4733925"/>
              <a:gd name="connsiteX1" fmla="*/ 3314700 w 3640687"/>
              <a:gd name="connsiteY1" fmla="*/ 2800350 h 4733925"/>
              <a:gd name="connsiteX2" fmla="*/ 3190875 w 3640687"/>
              <a:gd name="connsiteY2" fmla="*/ 1123950 h 4733925"/>
              <a:gd name="connsiteX3" fmla="*/ 428625 w 3640687"/>
              <a:gd name="connsiteY3" fmla="*/ 0 h 4733925"/>
              <a:gd name="connsiteX4" fmla="*/ 428625 w 3640687"/>
              <a:gd name="connsiteY4" fmla="*/ 0 h 473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0687" h="4733925">
                <a:moveTo>
                  <a:pt x="0" y="4733925"/>
                </a:moveTo>
                <a:cubicBezTo>
                  <a:pt x="1391444" y="4067968"/>
                  <a:pt x="2782888" y="3402012"/>
                  <a:pt x="3314700" y="2800350"/>
                </a:cubicBezTo>
                <a:cubicBezTo>
                  <a:pt x="3846512" y="2198688"/>
                  <a:pt x="3671887" y="1590675"/>
                  <a:pt x="3190875" y="1123950"/>
                </a:cubicBezTo>
                <a:cubicBezTo>
                  <a:pt x="2709863" y="657225"/>
                  <a:pt x="428625" y="0"/>
                  <a:pt x="428625" y="0"/>
                </a:cubicBezTo>
                <a:lnTo>
                  <a:pt x="428625" y="0"/>
                </a:lnTo>
              </a:path>
            </a:pathLst>
          </a:cu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lowchart: Process 30">
            <a:extLst>
              <a:ext uri="{FF2B5EF4-FFF2-40B4-BE49-F238E27FC236}">
                <a16:creationId xmlns:a16="http://schemas.microsoft.com/office/drawing/2014/main" id="{6B70C3B6-4016-BA55-2DFC-A88370C4A5B0}"/>
              </a:ext>
            </a:extLst>
          </p:cNvPr>
          <p:cNvSpPr/>
          <p:nvPr/>
        </p:nvSpPr>
        <p:spPr>
          <a:xfrm>
            <a:off x="4100900" y="5848332"/>
            <a:ext cx="1766699" cy="5609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200" b="1">
                <a:ea typeface="Calibri"/>
                <a:cs typeface="Calibri"/>
              </a:rPr>
              <a:t>AMPC responds to IRST report</a:t>
            </a:r>
            <a:endParaRPr lang="en-US" sz="1200" b="1">
              <a:cs typeface="Calibri"/>
            </a:endParaRPr>
          </a:p>
        </p:txBody>
      </p:sp>
      <p:sp>
        <p:nvSpPr>
          <p:cNvPr id="32" name="TextBox 31">
            <a:extLst>
              <a:ext uri="{FF2B5EF4-FFF2-40B4-BE49-F238E27FC236}">
                <a16:creationId xmlns:a16="http://schemas.microsoft.com/office/drawing/2014/main" id="{70EAAA71-B90A-CC05-8CA7-0761664BDBCE}"/>
              </a:ext>
            </a:extLst>
          </p:cNvPr>
          <p:cNvSpPr txBox="1"/>
          <p:nvPr/>
        </p:nvSpPr>
        <p:spPr>
          <a:xfrm rot="19462245">
            <a:off x="7528854" y="4828447"/>
            <a:ext cx="2158474"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b="1"/>
              <a:t>If need more info</a:t>
            </a:r>
          </a:p>
        </p:txBody>
      </p:sp>
      <p:sp>
        <p:nvSpPr>
          <p:cNvPr id="2" name="Title 1">
            <a:extLst>
              <a:ext uri="{FF2B5EF4-FFF2-40B4-BE49-F238E27FC236}">
                <a16:creationId xmlns:a16="http://schemas.microsoft.com/office/drawing/2014/main" id="{28AA6C58-8E7E-96A2-1C74-8C9F4DD6898C}"/>
              </a:ext>
            </a:extLst>
          </p:cNvPr>
          <p:cNvSpPr>
            <a:spLocks noGrp="1" noChangeAspect="1"/>
          </p:cNvSpPr>
          <p:nvPr>
            <p:ph type="title"/>
          </p:nvPr>
        </p:nvSpPr>
        <p:spPr>
          <a:xfrm>
            <a:off x="1041149" y="68359"/>
            <a:ext cx="10311897" cy="502391"/>
          </a:xfrm>
        </p:spPr>
        <p:txBody>
          <a:bodyPr vert="horz" lIns="68580" tIns="34290" rIns="68580" bIns="34290" rtlCol="0" anchor="t">
            <a:noAutofit/>
          </a:bodyPr>
          <a:lstStyle/>
          <a:p>
            <a:r>
              <a:rPr lang="en-US" b="1">
                <a:ea typeface="Calibri"/>
                <a:cs typeface="Calibri"/>
              </a:rPr>
              <a:t>Adaptive Management Process Steps</a:t>
            </a:r>
            <a:endParaRPr lang="en-US" b="1"/>
          </a:p>
        </p:txBody>
      </p:sp>
    </p:spTree>
    <p:extLst>
      <p:ext uri="{BB962C8B-B14F-4D97-AF65-F5344CB8AC3E}">
        <p14:creationId xmlns:p14="http://schemas.microsoft.com/office/powerpoint/2010/main" val="14247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p:bldP spid="17" grpId="0"/>
      <p:bldP spid="18" grpId="0"/>
      <p:bldP spid="19" grpId="0"/>
      <p:bldP spid="20" grpId="0" animBg="1"/>
      <p:bldP spid="22" grpId="0" animBg="1"/>
      <p:bldP spid="24" grpId="0" animBg="1"/>
      <p:bldP spid="25" grpId="0" animBg="1"/>
      <p:bldP spid="30" grpId="0" animBg="1"/>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D2F5-AC5F-5329-CC56-B760DF95823E}"/>
              </a:ext>
            </a:extLst>
          </p:cNvPr>
          <p:cNvSpPr>
            <a:spLocks noGrp="1"/>
          </p:cNvSpPr>
          <p:nvPr>
            <p:ph type="title"/>
          </p:nvPr>
        </p:nvSpPr>
        <p:spPr>
          <a:xfrm>
            <a:off x="6301648" y="926946"/>
            <a:ext cx="4667480" cy="2683357"/>
          </a:xfrm>
        </p:spPr>
        <p:txBody>
          <a:bodyPr>
            <a:normAutofit/>
          </a:bodyPr>
          <a:lstStyle/>
          <a:p>
            <a:r>
              <a:rPr lang="en-US" dirty="0"/>
              <a:t>Adaptive Management Program Status</a:t>
            </a:r>
          </a:p>
        </p:txBody>
      </p:sp>
    </p:spTree>
    <p:extLst>
      <p:ext uri="{BB962C8B-B14F-4D97-AF65-F5344CB8AC3E}">
        <p14:creationId xmlns:p14="http://schemas.microsoft.com/office/powerpoint/2010/main" val="254145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6C58-8E7E-96A2-1C74-8C9F4DD6898C}"/>
              </a:ext>
            </a:extLst>
          </p:cNvPr>
          <p:cNvSpPr>
            <a:spLocks noGrp="1" noChangeAspect="1"/>
          </p:cNvSpPr>
          <p:nvPr>
            <p:ph type="title"/>
          </p:nvPr>
        </p:nvSpPr>
        <p:spPr>
          <a:xfrm>
            <a:off x="1041149" y="68359"/>
            <a:ext cx="10311897" cy="502391"/>
          </a:xfrm>
        </p:spPr>
        <p:txBody>
          <a:bodyPr vert="horz" lIns="68580" tIns="34290" rIns="68580" bIns="34290" rtlCol="0" anchor="t">
            <a:noAutofit/>
          </a:bodyPr>
          <a:lstStyle/>
          <a:p>
            <a:r>
              <a:rPr lang="en-US" b="1" dirty="0">
                <a:ea typeface="Calibri"/>
                <a:cs typeface="Calibri"/>
              </a:rPr>
              <a:t>Adaptive Management Program: </a:t>
            </a:r>
            <a:br>
              <a:rPr lang="en-US" b="1" dirty="0">
                <a:ea typeface="Calibri"/>
                <a:cs typeface="Calibri"/>
              </a:rPr>
            </a:br>
            <a:r>
              <a:rPr lang="en-US" b="1" dirty="0">
                <a:ea typeface="Calibri"/>
                <a:cs typeface="Calibri"/>
              </a:rPr>
              <a:t>Work to date</a:t>
            </a:r>
            <a:endParaRPr lang="en-US" b="1" dirty="0"/>
          </a:p>
        </p:txBody>
      </p:sp>
      <p:sp>
        <p:nvSpPr>
          <p:cNvPr id="3" name="TextBox 2">
            <a:extLst>
              <a:ext uri="{FF2B5EF4-FFF2-40B4-BE49-F238E27FC236}">
                <a16:creationId xmlns:a16="http://schemas.microsoft.com/office/drawing/2014/main" id="{0655EE4E-5AAD-5D0D-4E25-D8D1CDCE8C4E}"/>
              </a:ext>
            </a:extLst>
          </p:cNvPr>
          <p:cNvSpPr txBox="1"/>
          <p:nvPr/>
        </p:nvSpPr>
        <p:spPr>
          <a:xfrm>
            <a:off x="596900" y="1268735"/>
            <a:ext cx="10998200" cy="4832092"/>
          </a:xfrm>
          <a:prstGeom prst="rect">
            <a:avLst/>
          </a:prstGeom>
          <a:noFill/>
        </p:spPr>
        <p:txBody>
          <a:bodyPr wrap="square" rtlCol="0">
            <a:spAutoFit/>
          </a:bodyPr>
          <a:lstStyle/>
          <a:p>
            <a:r>
              <a:rPr lang="en-US" sz="2800" b="1" u="sng" dirty="0"/>
              <a:t>AMPC</a:t>
            </a:r>
          </a:p>
          <a:p>
            <a:pPr marL="457200" indent="-457200">
              <a:buFont typeface="+mj-lt"/>
              <a:buAutoNum type="arabicPeriod"/>
            </a:pPr>
            <a:r>
              <a:rPr lang="en-US" sz="2800" b="1" dirty="0"/>
              <a:t>Administrative (+ Storming, Norming, Performing)</a:t>
            </a:r>
          </a:p>
          <a:p>
            <a:pPr marL="971550" lvl="1" indent="-514350">
              <a:buFont typeface="+mj-lt"/>
              <a:buAutoNum type="alphaUcPeriod"/>
            </a:pPr>
            <a:r>
              <a:rPr lang="en-US" sz="2800" b="1" dirty="0"/>
              <a:t>Developed charter</a:t>
            </a:r>
          </a:p>
          <a:p>
            <a:pPr marL="971550" lvl="1" indent="-514350">
              <a:buFont typeface="+mj-lt"/>
              <a:buAutoNum type="alphaUcPeriod"/>
            </a:pPr>
            <a:r>
              <a:rPr lang="en-US" sz="2800" b="1" dirty="0"/>
              <a:t>Nominated IRST members</a:t>
            </a:r>
          </a:p>
          <a:p>
            <a:pPr marL="457200" indent="-457200">
              <a:buFont typeface="+mj-lt"/>
              <a:buAutoNum type="arabicPeriod"/>
            </a:pPr>
            <a:r>
              <a:rPr lang="en-US" sz="2800" b="1" dirty="0"/>
              <a:t>Selected first research topics (roads, E OR steep slopes, amphibians)</a:t>
            </a:r>
          </a:p>
          <a:p>
            <a:pPr marL="457200" indent="-457200">
              <a:buFont typeface="+mj-lt"/>
              <a:buAutoNum type="arabicPeriod"/>
            </a:pPr>
            <a:r>
              <a:rPr lang="en-US" sz="2800" b="1" dirty="0"/>
              <a:t>Completed first set of research questions &amp; contextual info (roads)</a:t>
            </a:r>
          </a:p>
          <a:p>
            <a:pPr marL="457200" indent="-457200">
              <a:buFont typeface="+mj-lt"/>
              <a:buAutoNum type="arabicPeriod"/>
            </a:pPr>
            <a:r>
              <a:rPr lang="en-US" sz="2800" b="1" dirty="0"/>
              <a:t>Started Effectiveness Monitoring Strategy</a:t>
            </a:r>
          </a:p>
          <a:p>
            <a:pPr marL="342900" indent="-342900">
              <a:buFont typeface="Arial" panose="020B0604020202020204" pitchFamily="34" charset="0"/>
              <a:buChar char="•"/>
            </a:pPr>
            <a:endParaRPr lang="en-US" sz="2800" b="1" dirty="0"/>
          </a:p>
          <a:p>
            <a:r>
              <a:rPr lang="en-US" sz="2800" b="1" u="sng" dirty="0"/>
              <a:t>IRST</a:t>
            </a:r>
            <a:endParaRPr lang="en-US" sz="2800" b="1" dirty="0"/>
          </a:p>
          <a:p>
            <a:pPr marL="457200" indent="-457200">
              <a:buFont typeface="+mj-lt"/>
              <a:buAutoNum type="arabicPeriod"/>
            </a:pPr>
            <a:r>
              <a:rPr lang="en-US" sz="2800" b="1" dirty="0"/>
              <a:t>Storming, Norming, &amp; Performing</a:t>
            </a:r>
          </a:p>
          <a:p>
            <a:pPr marL="457200" indent="-457200">
              <a:buFont typeface="+mj-lt"/>
              <a:buAutoNum type="arabicPeriod"/>
            </a:pPr>
            <a:r>
              <a:rPr lang="en-US" sz="2800" b="1" dirty="0"/>
              <a:t>Developing Scoping proposals - Roads</a:t>
            </a:r>
          </a:p>
        </p:txBody>
      </p:sp>
    </p:spTree>
    <p:extLst>
      <p:ext uri="{BB962C8B-B14F-4D97-AF65-F5344CB8AC3E}">
        <p14:creationId xmlns:p14="http://schemas.microsoft.com/office/powerpoint/2010/main" val="217559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6C58-8E7E-96A2-1C74-8C9F4DD6898C}"/>
              </a:ext>
            </a:extLst>
          </p:cNvPr>
          <p:cNvSpPr>
            <a:spLocks noGrp="1" noChangeAspect="1"/>
          </p:cNvSpPr>
          <p:nvPr>
            <p:ph type="title"/>
          </p:nvPr>
        </p:nvSpPr>
        <p:spPr>
          <a:xfrm>
            <a:off x="1041149" y="68359"/>
            <a:ext cx="10311897" cy="502391"/>
          </a:xfrm>
        </p:spPr>
        <p:txBody>
          <a:bodyPr vert="horz" lIns="68580" tIns="34290" rIns="68580" bIns="34290" rtlCol="0" anchor="t">
            <a:noAutofit/>
          </a:bodyPr>
          <a:lstStyle/>
          <a:p>
            <a:r>
              <a:rPr lang="en-US" b="1" dirty="0">
                <a:ea typeface="Calibri"/>
                <a:cs typeface="Calibri"/>
              </a:rPr>
              <a:t>Adaptive Management Program:</a:t>
            </a:r>
            <a:br>
              <a:rPr lang="en-US" b="1" dirty="0">
                <a:ea typeface="Calibri"/>
                <a:cs typeface="Calibri"/>
              </a:rPr>
            </a:br>
            <a:r>
              <a:rPr lang="en-US" b="1" dirty="0">
                <a:ea typeface="Calibri"/>
                <a:cs typeface="Calibri"/>
              </a:rPr>
              <a:t>Upcoming milestones</a:t>
            </a:r>
            <a:endParaRPr lang="en-US" b="1" dirty="0"/>
          </a:p>
        </p:txBody>
      </p:sp>
      <p:sp>
        <p:nvSpPr>
          <p:cNvPr id="3" name="TextBox 2">
            <a:extLst>
              <a:ext uri="{FF2B5EF4-FFF2-40B4-BE49-F238E27FC236}">
                <a16:creationId xmlns:a16="http://schemas.microsoft.com/office/drawing/2014/main" id="{E868E073-8F71-107D-A35A-012ABF82AB2A}"/>
              </a:ext>
            </a:extLst>
          </p:cNvPr>
          <p:cNvSpPr txBox="1"/>
          <p:nvPr/>
        </p:nvSpPr>
        <p:spPr>
          <a:xfrm>
            <a:off x="160110" y="1228397"/>
            <a:ext cx="10769851" cy="3970318"/>
          </a:xfrm>
          <a:prstGeom prst="rect">
            <a:avLst/>
          </a:prstGeom>
          <a:noFill/>
        </p:spPr>
        <p:txBody>
          <a:bodyPr wrap="square" rtlCol="0">
            <a:spAutoFit/>
          </a:bodyPr>
          <a:lstStyle/>
          <a:p>
            <a:r>
              <a:rPr lang="en-US" sz="2800" b="1" u="sng" dirty="0"/>
              <a:t>AMPC</a:t>
            </a:r>
          </a:p>
          <a:p>
            <a:pPr marL="514350" indent="-514350">
              <a:buFont typeface="+mj-lt"/>
              <a:buAutoNum type="alphaUcPeriod"/>
            </a:pPr>
            <a:r>
              <a:rPr lang="en-US" sz="2800" b="1" dirty="0"/>
              <a:t>Develop Effectiveness Monitoring Strategy</a:t>
            </a:r>
          </a:p>
          <a:p>
            <a:pPr marL="514350" indent="-514350">
              <a:buFont typeface="+mj-lt"/>
              <a:buAutoNum type="alphaUcPeriod"/>
            </a:pPr>
            <a:r>
              <a:rPr lang="en-US" sz="2800" b="1" dirty="0"/>
              <a:t>Finalize remaining science questions (E. Oregon steep slopes, amphibians)</a:t>
            </a:r>
          </a:p>
          <a:p>
            <a:pPr marL="514350" indent="-514350">
              <a:buFont typeface="+mj-lt"/>
              <a:buAutoNum type="alphaUcPeriod"/>
            </a:pPr>
            <a:r>
              <a:rPr lang="en-US" sz="2800" b="1" dirty="0"/>
              <a:t>Will there be additional direction from Board?</a:t>
            </a:r>
          </a:p>
          <a:p>
            <a:endParaRPr lang="en-US" sz="2800" b="1" dirty="0"/>
          </a:p>
          <a:p>
            <a:r>
              <a:rPr lang="en-US" sz="2800" b="1" u="sng" dirty="0"/>
              <a:t>IRST</a:t>
            </a:r>
          </a:p>
          <a:p>
            <a:pPr marL="514350" indent="-514350">
              <a:buFont typeface="+mj-lt"/>
              <a:buAutoNum type="alphaUcPeriod"/>
            </a:pPr>
            <a:r>
              <a:rPr lang="en-US" sz="2800" b="1" dirty="0"/>
              <a:t>Finish scoping proposals on science questions</a:t>
            </a:r>
          </a:p>
          <a:p>
            <a:pPr marL="514350" indent="-514350">
              <a:buFont typeface="+mj-lt"/>
              <a:buAutoNum type="alphaUcPeriod"/>
            </a:pPr>
            <a:r>
              <a:rPr lang="en-US" sz="2800" b="1" dirty="0"/>
              <a:t>Provide input on Effectiveness Monitoring Strategy</a:t>
            </a:r>
          </a:p>
        </p:txBody>
      </p:sp>
    </p:spTree>
    <p:extLst>
      <p:ext uri="{BB962C8B-B14F-4D97-AF65-F5344CB8AC3E}">
        <p14:creationId xmlns:p14="http://schemas.microsoft.com/office/powerpoint/2010/main" val="360891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145DBA-15A4-4751-9078-4200214425C7}"/>
              </a:ext>
            </a:extLst>
          </p:cNvPr>
          <p:cNvSpPr txBox="1">
            <a:spLocks noGrp="1"/>
          </p:cNvSpPr>
          <p:nvPr>
            <p:ph type="title"/>
          </p:nvPr>
        </p:nvSpPr>
        <p:spPr>
          <a:xfrm>
            <a:off x="330587" y="476261"/>
            <a:ext cx="9051428" cy="1325563"/>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dirty="0">
                <a:solidFill>
                  <a:srgbClr val="00693F"/>
                </a:solidFill>
                <a:latin typeface="Arial Nova"/>
              </a:rPr>
              <a:t>AMP: Foundation</a:t>
            </a:r>
            <a:endParaRPr lang="en-US" b="1" dirty="0">
              <a:solidFill>
                <a:srgbClr val="00693F"/>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6B5B164F-A655-A8E5-0DBB-A0626265397A}"/>
              </a:ext>
            </a:extLst>
          </p:cNvPr>
          <p:cNvSpPr>
            <a:spLocks noGrp="1"/>
          </p:cNvSpPr>
          <p:nvPr>
            <p:ph idx="1"/>
          </p:nvPr>
        </p:nvSpPr>
        <p:spPr>
          <a:xfrm>
            <a:off x="214204" y="1559427"/>
            <a:ext cx="4873128" cy="4488860"/>
          </a:xfrm>
        </p:spPr>
        <p:txBody>
          <a:bodyPr vert="horz" lIns="91440" tIns="45720" rIns="91440" bIns="45720" rtlCol="0" anchor="t">
            <a:normAutofit lnSpcReduction="10000"/>
          </a:bodyPr>
          <a:lstStyle/>
          <a:p>
            <a:pPr marL="0" indent="0">
              <a:spcAft>
                <a:spcPts val="450"/>
              </a:spcAft>
              <a:buNone/>
            </a:pPr>
            <a:endParaRPr lang="en-US" b="1" dirty="0"/>
          </a:p>
          <a:p>
            <a:r>
              <a:rPr lang="en-US" b="1" dirty="0">
                <a:latin typeface="Arial Nova"/>
              </a:rPr>
              <a:t>Biological Goals and Objectives (BGOs)</a:t>
            </a:r>
          </a:p>
          <a:p>
            <a:endParaRPr lang="en-US" b="1" dirty="0">
              <a:latin typeface="Arial Nova"/>
            </a:endParaRPr>
          </a:p>
          <a:p>
            <a:r>
              <a:rPr lang="en-US" b="1" dirty="0">
                <a:latin typeface="Arial Nova"/>
              </a:rPr>
              <a:t>Goals: desired future state of Habitat Conservation Plan (HCP)</a:t>
            </a:r>
          </a:p>
          <a:p>
            <a:endParaRPr lang="en-US" b="1" dirty="0">
              <a:latin typeface="Arial Nova"/>
            </a:endParaRPr>
          </a:p>
          <a:p>
            <a:r>
              <a:rPr lang="en-US" b="1" dirty="0">
                <a:latin typeface="Arial Nova"/>
              </a:rPr>
              <a:t>Objectives: measurables to achieve Goals</a:t>
            </a:r>
          </a:p>
        </p:txBody>
      </p:sp>
      <p:pic>
        <p:nvPicPr>
          <p:cNvPr id="4" name="Picture 3" descr="A picture containing text, typewriter&#10;&#10;Description automatically generated">
            <a:extLst>
              <a:ext uri="{FF2B5EF4-FFF2-40B4-BE49-F238E27FC236}">
                <a16:creationId xmlns:a16="http://schemas.microsoft.com/office/drawing/2014/main" id="{99966ABD-F28C-9B81-C300-24E752C60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332" y="2043444"/>
            <a:ext cx="5789215" cy="3859476"/>
          </a:xfrm>
          <a:prstGeom prst="rect">
            <a:avLst/>
          </a:prstGeom>
        </p:spPr>
      </p:pic>
    </p:spTree>
    <p:extLst>
      <p:ext uri="{BB962C8B-B14F-4D97-AF65-F5344CB8AC3E}">
        <p14:creationId xmlns:p14="http://schemas.microsoft.com/office/powerpoint/2010/main" val="367429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BBE0-78A8-4236-BD77-5FB898CDC89A}"/>
              </a:ext>
            </a:extLst>
          </p:cNvPr>
          <p:cNvSpPr>
            <a:spLocks noGrp="1"/>
          </p:cNvSpPr>
          <p:nvPr>
            <p:ph type="title"/>
          </p:nvPr>
        </p:nvSpPr>
        <p:spPr>
          <a:xfrm>
            <a:off x="280227" y="114213"/>
            <a:ext cx="8876145" cy="1325563"/>
          </a:xfrm>
        </p:spPr>
        <p:txBody>
          <a:bodyPr vert="horz" lIns="91440" tIns="45720" rIns="91440" bIns="45720" rtlCol="0" anchor="ctr">
            <a:noAutofit/>
          </a:bodyPr>
          <a:lstStyle/>
          <a:p>
            <a:r>
              <a:rPr lang="en-US">
                <a:latin typeface="Arial Nova"/>
              </a:rPr>
              <a:t>AMP: Policy Statement</a:t>
            </a:r>
          </a:p>
        </p:txBody>
      </p:sp>
      <p:sp>
        <p:nvSpPr>
          <p:cNvPr id="3" name="Content Placeholder 2">
            <a:extLst>
              <a:ext uri="{FF2B5EF4-FFF2-40B4-BE49-F238E27FC236}">
                <a16:creationId xmlns:a16="http://schemas.microsoft.com/office/drawing/2014/main" id="{60422B86-732F-4C41-B845-1AF94659152A}"/>
              </a:ext>
            </a:extLst>
          </p:cNvPr>
          <p:cNvSpPr>
            <a:spLocks noGrp="1"/>
          </p:cNvSpPr>
          <p:nvPr>
            <p:ph idx="1"/>
          </p:nvPr>
        </p:nvSpPr>
        <p:spPr>
          <a:xfrm>
            <a:off x="6259885" y="1439776"/>
            <a:ext cx="5651888" cy="3616439"/>
          </a:xfrm>
        </p:spPr>
        <p:txBody>
          <a:bodyPr>
            <a:noAutofit/>
          </a:bodyPr>
          <a:lstStyle/>
          <a:p>
            <a:pPr marL="0" indent="0">
              <a:spcAft>
                <a:spcPts val="450"/>
              </a:spcAft>
              <a:buNone/>
            </a:pPr>
            <a:r>
              <a:rPr lang="en-US" b="1" dirty="0"/>
              <a:t>Adaptive management needed for FPA rules that protect aquatic species:</a:t>
            </a:r>
          </a:p>
          <a:p>
            <a:pPr marL="457200" indent="-457200">
              <a:spcAft>
                <a:spcPts val="450"/>
              </a:spcAft>
              <a:buFont typeface="+mj-lt"/>
              <a:buAutoNum type="arabicPeriod"/>
            </a:pPr>
            <a:r>
              <a:rPr lang="en-US" b="1" dirty="0"/>
              <a:t>Monitored for effectiveness with respect to BGOs</a:t>
            </a:r>
          </a:p>
          <a:p>
            <a:pPr marL="457200" indent="-457200">
              <a:spcAft>
                <a:spcPts val="450"/>
              </a:spcAft>
              <a:buFont typeface="+mj-lt"/>
              <a:buAutoNum type="arabicPeriod"/>
            </a:pPr>
            <a:r>
              <a:rPr lang="en-US" b="1" dirty="0"/>
              <a:t>Modified if necessary to achieve BGOs</a:t>
            </a:r>
          </a:p>
          <a:p>
            <a:pPr marL="0" indent="0">
              <a:spcAft>
                <a:spcPts val="450"/>
              </a:spcAft>
              <a:buNone/>
            </a:pPr>
            <a:endParaRPr lang="en-US" sz="2400" dirty="0"/>
          </a:p>
          <a:p>
            <a:pPr marL="0" indent="0">
              <a:spcAft>
                <a:spcPts val="450"/>
              </a:spcAft>
              <a:buNone/>
            </a:pPr>
            <a:r>
              <a:rPr lang="en-US" sz="2000" i="1" dirty="0"/>
              <a:t>OAR 629-603-0000(3)</a:t>
            </a:r>
          </a:p>
        </p:txBody>
      </p:sp>
      <p:pic>
        <p:nvPicPr>
          <p:cNvPr id="5" name="Picture 4" descr="Graphical user interface, website&#10;&#10;Description automatically generated">
            <a:extLst>
              <a:ext uri="{FF2B5EF4-FFF2-40B4-BE49-F238E27FC236}">
                <a16:creationId xmlns:a16="http://schemas.microsoft.com/office/drawing/2014/main" id="{1BBE4DBB-0CA9-C2F6-2600-472315C0F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9171"/>
            <a:ext cx="5932117" cy="3954744"/>
          </a:xfrm>
          <a:prstGeom prst="rect">
            <a:avLst/>
          </a:prstGeom>
        </p:spPr>
      </p:pic>
    </p:spTree>
    <p:extLst>
      <p:ext uri="{BB962C8B-B14F-4D97-AF65-F5344CB8AC3E}">
        <p14:creationId xmlns:p14="http://schemas.microsoft.com/office/powerpoint/2010/main" val="352768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BBE0-78A8-4236-BD77-5FB898CDC89A}"/>
              </a:ext>
            </a:extLst>
          </p:cNvPr>
          <p:cNvSpPr>
            <a:spLocks noGrp="1"/>
          </p:cNvSpPr>
          <p:nvPr>
            <p:ph type="title"/>
          </p:nvPr>
        </p:nvSpPr>
        <p:spPr>
          <a:xfrm>
            <a:off x="413084" y="703420"/>
            <a:ext cx="9051428" cy="1325563"/>
          </a:xfrm>
        </p:spPr>
        <p:txBody>
          <a:bodyPr vert="horz" lIns="68580" tIns="34290" rIns="68580" bIns="34290" rtlCol="0" anchor="t">
            <a:normAutofit/>
          </a:bodyPr>
          <a:lstStyle/>
          <a:p>
            <a:r>
              <a:rPr lang="en-US" dirty="0">
                <a:latin typeface="Arial Nova"/>
              </a:rPr>
              <a:t>AMP: Purpose</a:t>
            </a:r>
            <a:endParaRPr lang="en-US" b="1" dirty="0"/>
          </a:p>
        </p:txBody>
      </p:sp>
      <p:sp>
        <p:nvSpPr>
          <p:cNvPr id="3" name="Content Placeholder 2">
            <a:extLst>
              <a:ext uri="{FF2B5EF4-FFF2-40B4-BE49-F238E27FC236}">
                <a16:creationId xmlns:a16="http://schemas.microsoft.com/office/drawing/2014/main" id="{60422B86-732F-4C41-B845-1AF94659152A}"/>
              </a:ext>
            </a:extLst>
          </p:cNvPr>
          <p:cNvSpPr>
            <a:spLocks noGrp="1"/>
          </p:cNvSpPr>
          <p:nvPr>
            <p:ph idx="1"/>
          </p:nvPr>
        </p:nvSpPr>
        <p:spPr>
          <a:xfrm>
            <a:off x="413084" y="1864894"/>
            <a:ext cx="5957741" cy="4704347"/>
          </a:xfrm>
        </p:spPr>
        <p:txBody>
          <a:bodyPr vert="horz" lIns="91440" tIns="45720" rIns="91440" bIns="45720" rtlCol="0" anchor="t">
            <a:normAutofit fontScale="77500" lnSpcReduction="20000"/>
          </a:bodyPr>
          <a:lstStyle/>
          <a:p>
            <a:pPr marL="514350" indent="-514350">
              <a:buFont typeface="Calibri Light" panose="020F0302020204030204"/>
              <a:buAutoNum type="arabicPeriod"/>
            </a:pPr>
            <a:r>
              <a:rPr lang="en-US" sz="3400" b="1" dirty="0"/>
              <a:t>Timely, effective change to meet BGOs</a:t>
            </a:r>
          </a:p>
          <a:p>
            <a:pPr marL="514350" indent="-514350">
              <a:buFont typeface="Calibri Light" panose="020F0302020204030204"/>
              <a:buAutoNum type="arabicPeriod"/>
            </a:pPr>
            <a:endParaRPr lang="en-US" dirty="0"/>
          </a:p>
          <a:p>
            <a:pPr marL="514350" indent="-514350">
              <a:buFont typeface="+mj-lt"/>
              <a:buAutoNum type="arabicPeriod"/>
            </a:pPr>
            <a:r>
              <a:rPr lang="en-US" sz="3400" b="1" dirty="0"/>
              <a:t>Predictability, stability of rule change process</a:t>
            </a:r>
          </a:p>
          <a:p>
            <a:pPr marL="514350" indent="-514350">
              <a:buFont typeface="+mj-lt"/>
              <a:buAutoNum type="arabicPeriod"/>
            </a:pPr>
            <a:endParaRPr lang="en-US" sz="3400" b="1" dirty="0"/>
          </a:p>
          <a:p>
            <a:pPr marL="514350" indent="-514350">
              <a:buFont typeface="+mj-lt"/>
              <a:buAutoNum type="arabicPeriod"/>
            </a:pPr>
            <a:r>
              <a:rPr lang="en-US" sz="3400" b="1" dirty="0"/>
              <a:t>Apply best available science in Board decisions</a:t>
            </a:r>
          </a:p>
          <a:p>
            <a:pPr marL="514350" indent="-514350">
              <a:buFont typeface="+mj-lt"/>
              <a:buAutoNum type="arabicPeriod"/>
            </a:pPr>
            <a:endParaRPr lang="en-US" sz="3400" b="1" dirty="0"/>
          </a:p>
          <a:p>
            <a:pPr marL="514350" indent="-514350">
              <a:buFont typeface="+mj-lt"/>
              <a:buAutoNum type="arabicPeriod"/>
            </a:pPr>
            <a:r>
              <a:rPr lang="en-US" sz="3400" b="1" dirty="0"/>
              <a:t>Meet BGOs with less expensive prescriptions when feasible</a:t>
            </a:r>
          </a:p>
          <a:p>
            <a:pPr marL="0" indent="0">
              <a:buNone/>
            </a:pPr>
            <a:endParaRPr lang="en-US" b="1" dirty="0"/>
          </a:p>
          <a:p>
            <a:pPr marL="0" indent="0">
              <a:buNone/>
            </a:pPr>
            <a:r>
              <a:rPr lang="en-US" sz="2600" i="1" dirty="0"/>
              <a:t>OAR 629-603-0000(5)</a:t>
            </a:r>
          </a:p>
        </p:txBody>
      </p:sp>
      <p:pic>
        <p:nvPicPr>
          <p:cNvPr id="5" name="Picture 4" descr="A hand holding a black watch&#10;&#10;Description automatically generated with low confidence">
            <a:extLst>
              <a:ext uri="{FF2B5EF4-FFF2-40B4-BE49-F238E27FC236}">
                <a16:creationId xmlns:a16="http://schemas.microsoft.com/office/drawing/2014/main" id="{D3F30A46-9B09-06E0-9C40-61247232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825" y="2880053"/>
            <a:ext cx="5227617" cy="3485078"/>
          </a:xfrm>
          <a:prstGeom prst="rect">
            <a:avLst/>
          </a:prstGeom>
        </p:spPr>
      </p:pic>
    </p:spTree>
    <p:extLst>
      <p:ext uri="{BB962C8B-B14F-4D97-AF65-F5344CB8AC3E}">
        <p14:creationId xmlns:p14="http://schemas.microsoft.com/office/powerpoint/2010/main" val="234807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F9BC-5995-71FA-D282-6B30A86F2258}"/>
              </a:ext>
            </a:extLst>
          </p:cNvPr>
          <p:cNvSpPr>
            <a:spLocks noGrp="1"/>
          </p:cNvSpPr>
          <p:nvPr>
            <p:ph type="title"/>
          </p:nvPr>
        </p:nvSpPr>
        <p:spPr>
          <a:xfrm>
            <a:off x="6100365" y="625021"/>
            <a:ext cx="4969404" cy="1325563"/>
          </a:xfrm>
        </p:spPr>
        <p:txBody>
          <a:bodyPr>
            <a:normAutofit/>
          </a:bodyPr>
          <a:lstStyle/>
          <a:p>
            <a:pPr algn="ctr"/>
            <a:r>
              <a:rPr lang="en-US">
                <a:latin typeface="Arial Nova"/>
              </a:rPr>
              <a:t>AMP Participants</a:t>
            </a:r>
          </a:p>
        </p:txBody>
      </p:sp>
      <p:sp>
        <p:nvSpPr>
          <p:cNvPr id="3" name="Content Placeholder 2">
            <a:extLst>
              <a:ext uri="{FF2B5EF4-FFF2-40B4-BE49-F238E27FC236}">
                <a16:creationId xmlns:a16="http://schemas.microsoft.com/office/drawing/2014/main" id="{AD7525C9-1601-D704-697B-AB421DCB00A5}"/>
              </a:ext>
            </a:extLst>
          </p:cNvPr>
          <p:cNvSpPr>
            <a:spLocks noGrp="1"/>
          </p:cNvSpPr>
          <p:nvPr>
            <p:ph idx="1"/>
          </p:nvPr>
        </p:nvSpPr>
        <p:spPr>
          <a:xfrm>
            <a:off x="6241490" y="1950584"/>
            <a:ext cx="5950510" cy="4137273"/>
          </a:xfrm>
        </p:spPr>
        <p:txBody>
          <a:bodyPr>
            <a:normAutofit lnSpcReduction="10000"/>
          </a:bodyPr>
          <a:lstStyle/>
          <a:p>
            <a:r>
              <a:rPr lang="en-US" b="1" dirty="0"/>
              <a:t>Adaptive Management Program Committee (AMPC)</a:t>
            </a:r>
          </a:p>
          <a:p>
            <a:endParaRPr lang="en-US" b="1" dirty="0"/>
          </a:p>
          <a:p>
            <a:r>
              <a:rPr lang="en-US" b="1" dirty="0"/>
              <a:t>Independent Research and Science Team (IRST)</a:t>
            </a:r>
          </a:p>
          <a:p>
            <a:endParaRPr lang="en-US" b="1" dirty="0"/>
          </a:p>
          <a:p>
            <a:r>
              <a:rPr lang="en-US" b="1" dirty="0"/>
              <a:t>IRST Housing Agency (OSU/INR)</a:t>
            </a:r>
          </a:p>
          <a:p>
            <a:endParaRPr lang="en-US" b="1" dirty="0"/>
          </a:p>
          <a:p>
            <a:r>
              <a:rPr lang="en-US" b="1" dirty="0"/>
              <a:t>AMP Coordinator</a:t>
            </a:r>
          </a:p>
        </p:txBody>
      </p:sp>
    </p:spTree>
    <p:extLst>
      <p:ext uri="{BB962C8B-B14F-4D97-AF65-F5344CB8AC3E}">
        <p14:creationId xmlns:p14="http://schemas.microsoft.com/office/powerpoint/2010/main" val="70270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713F7-091F-E581-16A3-C56A4E6EBBB2}"/>
              </a:ext>
            </a:extLst>
          </p:cNvPr>
          <p:cNvSpPr txBox="1">
            <a:spLocks/>
          </p:cNvSpPr>
          <p:nvPr/>
        </p:nvSpPr>
        <p:spPr>
          <a:xfrm>
            <a:off x="1971444" y="248605"/>
            <a:ext cx="7927158" cy="502391"/>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endParaRPr lang="en-US">
              <a:solidFill>
                <a:srgbClr val="00693F"/>
              </a:solidFill>
              <a:latin typeface="Arial Nova" panose="020B0504020202020204" pitchFamily="34" charset="0"/>
            </a:endParaRPr>
          </a:p>
        </p:txBody>
      </p:sp>
      <p:sp>
        <p:nvSpPr>
          <p:cNvPr id="9" name="TextBox 8">
            <a:extLst>
              <a:ext uri="{FF2B5EF4-FFF2-40B4-BE49-F238E27FC236}">
                <a16:creationId xmlns:a16="http://schemas.microsoft.com/office/drawing/2014/main" id="{38DFF12B-6185-A4A3-AA70-383F21CF6C24}"/>
              </a:ext>
            </a:extLst>
          </p:cNvPr>
          <p:cNvSpPr txBox="1"/>
          <p:nvPr/>
        </p:nvSpPr>
        <p:spPr>
          <a:xfrm>
            <a:off x="458013" y="1574168"/>
            <a:ext cx="7772288" cy="4953151"/>
          </a:xfrm>
          <a:prstGeom prst="rect">
            <a:avLst/>
          </a:prstGeom>
          <a:noFill/>
        </p:spPr>
        <p:txBody>
          <a:bodyPr wrap="square" numCol="1">
            <a:spAutoFit/>
          </a:bodyPr>
          <a:lstStyle/>
          <a:p>
            <a:pPr marL="796925" lvl="1" indent="-454025">
              <a:buSzPct val="100000"/>
              <a:buFont typeface="+mj-lt"/>
              <a:buAutoNum type="arabicPeriod"/>
              <a:tabLst>
                <a:tab pos="395288"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Oregon</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Forest</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and</a:t>
            </a:r>
            <a:r>
              <a:rPr lang="en-US" sz="2000" b="1" spc="71"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Industries</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8" dirty="0">
                <a:latin typeface="Arial Nova" panose="020B0504020202020204" pitchFamily="34" charset="0"/>
                <a:ea typeface="Century Schoolbook" panose="02040604050505020304" pitchFamily="18" charset="0"/>
                <a:cs typeface="Century Schoolbook" panose="02040604050505020304" pitchFamily="18" charset="0"/>
              </a:rPr>
              <a:t>Council</a:t>
            </a:r>
            <a:endParaRPr lang="en-US" sz="2000" b="1" spc="-4" dirty="0">
              <a:latin typeface="Arial Nova" panose="020B0504020202020204" pitchFamily="34" charset="0"/>
              <a:ea typeface="Century Schoolbook" panose="02040604050505020304" pitchFamily="18" charset="0"/>
              <a:cs typeface="Century Schoolbook" panose="02040604050505020304" pitchFamily="18" charset="0"/>
            </a:endParaRPr>
          </a:p>
          <a:p>
            <a:pPr marL="796925" lvl="1" indent="-454025">
              <a:spcBef>
                <a:spcPts val="68"/>
              </a:spcBef>
              <a:buSzPct val="100000"/>
              <a:buFont typeface="+mj-lt"/>
              <a:buAutoNum type="arabicPeriod"/>
              <a:tabLst>
                <a:tab pos="398621"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Coalition</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of</a:t>
            </a:r>
            <a:r>
              <a:rPr lang="en-US" sz="2000" b="1" spc="79"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Oregon</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Land</a:t>
            </a:r>
            <a:r>
              <a:rPr lang="en-US" sz="2000" b="1" spc="79"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8" dirty="0">
                <a:latin typeface="Arial Nova" panose="020B0504020202020204" pitchFamily="34" charset="0"/>
                <a:ea typeface="Century Schoolbook" panose="02040604050505020304" pitchFamily="18" charset="0"/>
                <a:cs typeface="Century Schoolbook" panose="02040604050505020304" pitchFamily="18" charset="0"/>
              </a:rPr>
              <a:t>Trusts</a:t>
            </a:r>
            <a:endParaRPr lang="en-US" sz="2000" b="1" spc="-4" dirty="0">
              <a:latin typeface="Arial Nova" panose="020B0504020202020204" pitchFamily="34" charset="0"/>
              <a:ea typeface="Century Schoolbook" panose="02040604050505020304" pitchFamily="18" charset="0"/>
              <a:cs typeface="Century Schoolbook" panose="02040604050505020304" pitchFamily="18" charset="0"/>
            </a:endParaRPr>
          </a:p>
          <a:p>
            <a:pPr marL="796925" lvl="1" indent="-454025">
              <a:spcBef>
                <a:spcPts val="68"/>
              </a:spcBef>
              <a:buSzPct val="100000"/>
              <a:buFont typeface="+mj-lt"/>
              <a:buAutoNum type="arabicPeriod"/>
              <a:tabLst>
                <a:tab pos="392906"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Associated</a:t>
            </a:r>
            <a:r>
              <a:rPr lang="en-US" sz="2000" b="1" spc="94"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Oregon</a:t>
            </a:r>
            <a:r>
              <a:rPr lang="en-US" sz="2000" b="1" spc="94"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8" dirty="0">
                <a:latin typeface="Arial Nova" panose="020B0504020202020204" pitchFamily="34" charset="0"/>
                <a:ea typeface="Century Schoolbook" panose="02040604050505020304" pitchFamily="18" charset="0"/>
                <a:cs typeface="Century Schoolbook" panose="02040604050505020304" pitchFamily="18" charset="0"/>
              </a:rPr>
              <a:t>Loggers</a:t>
            </a:r>
            <a:endParaRPr lang="en-US" sz="2000" b="1" spc="-4" dirty="0">
              <a:latin typeface="Arial Nova" panose="020B0504020202020204" pitchFamily="34" charset="0"/>
              <a:ea typeface="Century Schoolbook" panose="02040604050505020304" pitchFamily="18" charset="0"/>
              <a:cs typeface="Century Schoolbook" panose="02040604050505020304" pitchFamily="18" charset="0"/>
            </a:endParaRPr>
          </a:p>
          <a:p>
            <a:pPr marL="796925" marR="64770" lvl="1" indent="-454025">
              <a:lnSpc>
                <a:spcPct val="107000"/>
              </a:lnSpc>
              <a:spcBef>
                <a:spcPts val="64"/>
              </a:spcBef>
              <a:buSzPct val="100000"/>
              <a:buFont typeface="+mj-lt"/>
              <a:buAutoNum type="arabicPeriod"/>
              <a:tabLst>
                <a:tab pos="442913"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A conservation organization </a:t>
            </a:r>
          </a:p>
          <a:p>
            <a:pPr marL="796925" marR="64770" lvl="1" indent="-454025">
              <a:lnSpc>
                <a:spcPct val="107000"/>
              </a:lnSpc>
              <a:spcBef>
                <a:spcPts val="64"/>
              </a:spcBef>
              <a:buSzPct val="100000"/>
              <a:buFont typeface="+mj-lt"/>
              <a:buAutoNum type="arabicPeriod"/>
              <a:tabLst>
                <a:tab pos="442913"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Oregon</a:t>
            </a:r>
            <a:r>
              <a:rPr lang="en-US" sz="2000" b="1" spc="94"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Small</a:t>
            </a:r>
            <a:r>
              <a:rPr lang="en-US" sz="2000" b="1" spc="94"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Woodlands</a:t>
            </a:r>
            <a:r>
              <a:rPr lang="en-US" sz="2000" b="1" spc="94"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8" dirty="0">
                <a:latin typeface="Arial Nova" panose="020B0504020202020204" pitchFamily="34" charset="0"/>
                <a:ea typeface="Century Schoolbook" panose="02040604050505020304" pitchFamily="18" charset="0"/>
                <a:cs typeface="Century Schoolbook" panose="02040604050505020304" pitchFamily="18" charset="0"/>
              </a:rPr>
              <a:t>Association</a:t>
            </a:r>
            <a:endParaRPr lang="en-US" sz="2000" b="1" spc="-4" dirty="0">
              <a:latin typeface="Arial Nova" panose="020B0504020202020204" pitchFamily="34" charset="0"/>
              <a:ea typeface="Century Schoolbook" panose="02040604050505020304" pitchFamily="18" charset="0"/>
              <a:cs typeface="Century Schoolbook" panose="02040604050505020304" pitchFamily="18" charset="0"/>
            </a:endParaRPr>
          </a:p>
          <a:p>
            <a:pPr marL="796925" lvl="1" indent="-454025">
              <a:spcBef>
                <a:spcPts val="64"/>
              </a:spcBef>
              <a:buSzPct val="100000"/>
              <a:buFont typeface="+mj-lt"/>
              <a:buAutoNum type="arabicPeriod"/>
              <a:tabLst>
                <a:tab pos="376714"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Commission</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on</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Indian</a:t>
            </a: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8" dirty="0">
                <a:latin typeface="Arial Nova" panose="020B0504020202020204" pitchFamily="34" charset="0"/>
                <a:ea typeface="Century Schoolbook" panose="02040604050505020304" pitchFamily="18" charset="0"/>
                <a:cs typeface="Century Schoolbook" panose="02040604050505020304" pitchFamily="18" charset="0"/>
              </a:rPr>
              <a:t>Services</a:t>
            </a:r>
            <a:endParaRPr lang="en-US" sz="2000" b="1" spc="-4" dirty="0">
              <a:latin typeface="Arial Nova" panose="020B0504020202020204" pitchFamily="34" charset="0"/>
              <a:ea typeface="Century Schoolbook" panose="02040604050505020304" pitchFamily="18" charset="0"/>
              <a:cs typeface="Century Schoolbook" panose="02040604050505020304" pitchFamily="18" charset="0"/>
            </a:endParaRPr>
          </a:p>
          <a:p>
            <a:pPr marL="796925" marR="64770" lvl="1" indent="-454025">
              <a:lnSpc>
                <a:spcPct val="107000"/>
              </a:lnSpc>
              <a:spcBef>
                <a:spcPts val="68"/>
              </a:spcBef>
              <a:buSzPct val="100000"/>
              <a:buFont typeface="+mj-lt"/>
              <a:buAutoNum type="arabicPeriod"/>
              <a:tabLst>
                <a:tab pos="403384"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A recreational or commercial angling organization</a:t>
            </a:r>
          </a:p>
          <a:p>
            <a:pPr marL="796925" lvl="1" indent="-454025">
              <a:spcBef>
                <a:spcPts val="68"/>
              </a:spcBef>
              <a:buSzPct val="100000"/>
              <a:buFont typeface="+mj-lt"/>
              <a:buAutoNum type="arabicPeriod"/>
              <a:tabLst>
                <a:tab pos="402908" algn="l"/>
              </a:tabLst>
            </a:pP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Association</a:t>
            </a:r>
            <a:r>
              <a:rPr lang="en-US" sz="2000" b="1" spc="9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of</a:t>
            </a:r>
            <a:r>
              <a:rPr lang="en-US" sz="2000" b="1" spc="9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4" dirty="0">
                <a:latin typeface="Arial Nova" panose="020B0504020202020204" pitchFamily="34" charset="0"/>
                <a:ea typeface="Century Schoolbook" panose="02040604050505020304" pitchFamily="18" charset="0"/>
                <a:cs typeface="Century Schoolbook" panose="02040604050505020304" pitchFamily="18" charset="0"/>
              </a:rPr>
              <a:t>Oregon</a:t>
            </a:r>
            <a:r>
              <a:rPr lang="en-US" sz="2000" b="1" spc="9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000" b="1" spc="-8" dirty="0">
                <a:latin typeface="Arial Nova" panose="020B0504020202020204" pitchFamily="34" charset="0"/>
                <a:ea typeface="Century Schoolbook" panose="02040604050505020304" pitchFamily="18" charset="0"/>
                <a:cs typeface="Century Schoolbook" panose="02040604050505020304" pitchFamily="18" charset="0"/>
              </a:rPr>
              <a:t>Counties</a:t>
            </a:r>
            <a:endParaRPr lang="en-US" sz="2000" b="1" spc="-4" dirty="0">
              <a:latin typeface="Arial Nova" panose="020B0504020202020204" pitchFamily="34" charset="0"/>
              <a:ea typeface="Century Schoolbook" panose="02040604050505020304" pitchFamily="18" charset="0"/>
              <a:cs typeface="Century Schoolbook" panose="02040604050505020304" pitchFamily="18" charset="0"/>
            </a:endParaRPr>
          </a:p>
          <a:p>
            <a:pPr marL="796925" lvl="1" indent="-454025">
              <a:spcBef>
                <a:spcPts val="68"/>
              </a:spcBef>
              <a:buSzPct val="100000"/>
              <a:buFont typeface="+mj-lt"/>
              <a:buAutoNum type="arabicPeriod"/>
              <a:tabLst>
                <a:tab pos="402908" algn="l"/>
              </a:tabLst>
            </a:pPr>
            <a:r>
              <a:rPr lang="en-US" sz="2000" b="1" spc="75" dirty="0">
                <a:latin typeface="Arial Nova" panose="020B0504020202020204" pitchFamily="34" charset="0"/>
                <a:ea typeface="Century Schoolbook" panose="02040604050505020304" pitchFamily="18" charset="0"/>
                <a:cs typeface="Century Schoolbook" panose="02040604050505020304" pitchFamily="18" charset="0"/>
              </a:rPr>
              <a:t>ODFW</a:t>
            </a:r>
            <a:endParaRPr lang="en-US" sz="2000" b="1" spc="-4" dirty="0">
              <a:latin typeface="Arial Nova" panose="020B0504020202020204" pitchFamily="34" charset="0"/>
              <a:ea typeface="Century Schoolbook" panose="02040604050505020304" pitchFamily="18" charset="0"/>
              <a:cs typeface="Century Schoolbook" panose="02040604050505020304" pitchFamily="18" charset="0"/>
            </a:endParaRPr>
          </a:p>
          <a:p>
            <a:pPr marL="796925" lvl="1" indent="-454025">
              <a:spcBef>
                <a:spcPts val="68"/>
              </a:spcBef>
              <a:buSzPct val="100000"/>
              <a:buFont typeface="+mj-lt"/>
              <a:buAutoNum type="arabicPeriod"/>
              <a:tabLst>
                <a:tab pos="402908" algn="l"/>
              </a:tabLst>
            </a:pPr>
            <a:r>
              <a:rPr lang="en-US" sz="2000" b="1" spc="90" dirty="0">
                <a:latin typeface="Arial Nova" panose="020B0504020202020204" pitchFamily="34" charset="0"/>
                <a:ea typeface="Century Schoolbook" panose="02040604050505020304" pitchFamily="18" charset="0"/>
              </a:rPr>
              <a:t>DEQ</a:t>
            </a:r>
            <a:endParaRPr lang="en-US" sz="2000" b="1" spc="-8" dirty="0">
              <a:latin typeface="Arial Nova" panose="020B0504020202020204" pitchFamily="34" charset="0"/>
              <a:ea typeface="Century Schoolbook" panose="02040604050505020304" pitchFamily="18" charset="0"/>
            </a:endParaRPr>
          </a:p>
          <a:p>
            <a:pPr marL="796925" lvl="1" indent="-454025">
              <a:spcBef>
                <a:spcPts val="68"/>
              </a:spcBef>
              <a:buSzPct val="100000"/>
              <a:buFont typeface="+mj-lt"/>
              <a:buAutoNum type="arabicPeriod"/>
              <a:tabLst>
                <a:tab pos="402908" algn="l"/>
              </a:tabLst>
            </a:pPr>
            <a:r>
              <a:rPr lang="en-US" sz="2000" b="1" spc="-8" dirty="0">
                <a:latin typeface="Arial Nova" panose="020B0504020202020204" pitchFamily="34" charset="0"/>
              </a:rPr>
              <a:t>ODF*</a:t>
            </a:r>
          </a:p>
          <a:p>
            <a:pPr marL="796925" lvl="1" indent="-454025">
              <a:spcBef>
                <a:spcPts val="68"/>
              </a:spcBef>
              <a:buSzPct val="100000"/>
              <a:buFont typeface="+mj-lt"/>
              <a:buAutoNum type="arabicPeriod"/>
              <a:tabLst>
                <a:tab pos="402908" algn="l"/>
              </a:tabLst>
            </a:pPr>
            <a:r>
              <a:rPr lang="en-US" sz="2000" b="1" spc="-8" dirty="0">
                <a:latin typeface="Arial Nova" panose="020B0504020202020204" pitchFamily="34" charset="0"/>
              </a:rPr>
              <a:t>USFWS*</a:t>
            </a:r>
          </a:p>
          <a:p>
            <a:pPr marL="796925" lvl="1" indent="-454025">
              <a:spcBef>
                <a:spcPts val="68"/>
              </a:spcBef>
              <a:buSzPct val="100000"/>
              <a:buFont typeface="+mj-lt"/>
              <a:buAutoNum type="arabicPeriod"/>
              <a:tabLst>
                <a:tab pos="402908" algn="l"/>
              </a:tabLst>
            </a:pPr>
            <a:r>
              <a:rPr lang="en-US" sz="2000" b="1" spc="-8" dirty="0">
                <a:latin typeface="Arial Nova" panose="020B0504020202020204" pitchFamily="34" charset="0"/>
              </a:rPr>
              <a:t>NOAA/NMFS*			              </a:t>
            </a:r>
          </a:p>
          <a:p>
            <a:pPr marL="600075" lvl="1" indent="-257175">
              <a:spcBef>
                <a:spcPts val="68"/>
              </a:spcBef>
              <a:buSzPct val="100000"/>
              <a:buFont typeface="+mj-lt"/>
              <a:buAutoNum type="arabicPeriod"/>
              <a:tabLst>
                <a:tab pos="402908" algn="l"/>
              </a:tabLst>
            </a:pPr>
            <a:endParaRPr lang="en-US" sz="2000" b="1" spc="-8" dirty="0">
              <a:latin typeface="Arial Nova" panose="020B0504020202020204" pitchFamily="34" charset="0"/>
            </a:endParaRPr>
          </a:p>
          <a:p>
            <a:pPr marL="342900" lvl="1">
              <a:spcBef>
                <a:spcPts val="68"/>
              </a:spcBef>
              <a:buSzPct val="100000"/>
              <a:tabLst>
                <a:tab pos="402908" algn="l"/>
              </a:tabLst>
            </a:pPr>
            <a:r>
              <a:rPr lang="en-US" sz="2000" spc="-8" dirty="0">
                <a:latin typeface="Arial Nova" panose="020B0504020202020204" pitchFamily="34" charset="0"/>
              </a:rPr>
              <a:t>* Non-voting members		</a:t>
            </a:r>
            <a:r>
              <a:rPr lang="en-US" sz="2000" i="1" spc="-8" dirty="0">
                <a:latin typeface="Arial Nova" panose="020B0504020202020204" pitchFamily="34" charset="0"/>
              </a:rPr>
              <a:t>SB1501, Section 36(3, 5)</a:t>
            </a:r>
            <a:endParaRPr lang="en-US" sz="2000" dirty="0">
              <a:latin typeface="Arial Nova" panose="020B0504020202020204" pitchFamily="34" charset="0"/>
            </a:endParaRPr>
          </a:p>
        </p:txBody>
      </p:sp>
      <p:sp>
        <p:nvSpPr>
          <p:cNvPr id="2" name="Title 1">
            <a:extLst>
              <a:ext uri="{FF2B5EF4-FFF2-40B4-BE49-F238E27FC236}">
                <a16:creationId xmlns:a16="http://schemas.microsoft.com/office/drawing/2014/main" id="{4A7BBBCB-57C9-8E08-E4E5-C074B59B7B12}"/>
              </a:ext>
            </a:extLst>
          </p:cNvPr>
          <p:cNvSpPr>
            <a:spLocks noGrp="1"/>
          </p:cNvSpPr>
          <p:nvPr>
            <p:ph type="title"/>
          </p:nvPr>
        </p:nvSpPr>
        <p:spPr>
          <a:xfrm>
            <a:off x="778472" y="164493"/>
            <a:ext cx="9676660" cy="1325563"/>
          </a:xfrm>
        </p:spPr>
        <p:txBody>
          <a:bodyPr>
            <a:normAutofit/>
          </a:bodyPr>
          <a:lstStyle/>
          <a:p>
            <a:r>
              <a:rPr lang="en-US" dirty="0">
                <a:latin typeface="Arial Nova"/>
              </a:rPr>
              <a:t>AMPC</a:t>
            </a:r>
            <a:r>
              <a:rPr lang="en-US" dirty="0">
                <a:solidFill>
                  <a:srgbClr val="00693F"/>
                </a:solidFill>
                <a:latin typeface="Arial Nova"/>
              </a:rPr>
              <a:t>: Groups</a:t>
            </a:r>
            <a:endParaRPr lang="en-US" dirty="0">
              <a:latin typeface="Arial Nova"/>
            </a:endParaRPr>
          </a:p>
        </p:txBody>
      </p:sp>
    </p:spTree>
    <p:extLst>
      <p:ext uri="{BB962C8B-B14F-4D97-AF65-F5344CB8AC3E}">
        <p14:creationId xmlns:p14="http://schemas.microsoft.com/office/powerpoint/2010/main" val="261414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3D7165-6ABA-9DE2-4C25-B33C4277CD3E}"/>
              </a:ext>
            </a:extLst>
          </p:cNvPr>
          <p:cNvSpPr txBox="1"/>
          <p:nvPr/>
        </p:nvSpPr>
        <p:spPr>
          <a:xfrm>
            <a:off x="427383" y="1508143"/>
            <a:ext cx="11469756" cy="5138586"/>
          </a:xfrm>
          <a:prstGeom prst="rect">
            <a:avLst/>
          </a:prstGeom>
          <a:noFill/>
        </p:spPr>
        <p:txBody>
          <a:bodyPr wrap="square" numCol="1">
            <a:spAutoFit/>
          </a:bodyPr>
          <a:lstStyle/>
          <a:p>
            <a:pPr marL="514350" indent="-514350">
              <a:spcBef>
                <a:spcPts val="90"/>
              </a:spcBef>
              <a:buFont typeface="+mj-lt"/>
              <a:buAutoNum type="alphaLcParenR"/>
              <a:tabLst>
                <a:tab pos="527050" algn="l"/>
              </a:tabLst>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Guide</a:t>
            </a:r>
            <a:r>
              <a:rPr lang="en-US" sz="2800" b="1" spc="8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Adaptive Management </a:t>
            </a:r>
            <a:r>
              <a:rPr lang="en-US" sz="2800" b="1" spc="-10" dirty="0">
                <a:latin typeface="Arial Nova" panose="020B0504020202020204" pitchFamily="34" charset="0"/>
                <a:ea typeface="Century Schoolbook" panose="02040604050505020304" pitchFamily="18" charset="0"/>
                <a:cs typeface="Century Schoolbook" panose="02040604050505020304" pitchFamily="18" charset="0"/>
              </a:rPr>
              <a:t>process</a:t>
            </a:r>
            <a:endParaRPr lang="en-US" sz="2800" b="1" dirty="0">
              <a:latin typeface="Arial Nova" panose="020B0504020202020204" pitchFamily="34" charset="0"/>
              <a:ea typeface="Century Schoolbook" panose="02040604050505020304" pitchFamily="18" charset="0"/>
              <a:cs typeface="Century Schoolbook" panose="02040604050505020304" pitchFamily="18" charset="0"/>
            </a:endParaRPr>
          </a:p>
          <a:p>
            <a:pPr marL="514350" marR="86995" indent="-514350">
              <a:lnSpc>
                <a:spcPct val="107000"/>
              </a:lnSpc>
              <a:spcBef>
                <a:spcPts val="270"/>
              </a:spcBef>
              <a:buFont typeface="+mj-lt"/>
              <a:buAutoNum type="alphaLcParenR"/>
              <a:tabLst>
                <a:tab pos="537845" algn="l"/>
              </a:tabLst>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Set</a:t>
            </a:r>
            <a:r>
              <a:rPr lang="en-US" sz="2800" b="1" spc="13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research</a:t>
            </a:r>
            <a:r>
              <a:rPr lang="en-US" sz="2800" b="1" spc="13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agenda</a:t>
            </a:r>
            <a:r>
              <a:rPr lang="en-US" sz="2800" b="1" spc="13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&amp;</a:t>
            </a:r>
            <a:r>
              <a:rPr lang="en-US" sz="2800" b="1" spc="16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recommend</a:t>
            </a:r>
            <a:r>
              <a:rPr lang="en-US" sz="2800" b="1" spc="16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IRST budget</a:t>
            </a:r>
          </a:p>
          <a:p>
            <a:pPr marL="514350" indent="-514350">
              <a:lnSpc>
                <a:spcPct val="107000"/>
              </a:lnSpc>
              <a:buFont typeface="+mj-lt"/>
              <a:buAutoNum type="alphaLcParenR"/>
              <a:tabLst>
                <a:tab pos="523875" algn="l"/>
              </a:tabLst>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Assess IRST findings, report alternatives to Board</a:t>
            </a:r>
          </a:p>
          <a:p>
            <a:pPr marL="514350" indent="-514350">
              <a:lnSpc>
                <a:spcPct val="107000"/>
              </a:lnSpc>
              <a:buFont typeface="+mj-lt"/>
              <a:buAutoNum type="alphaLcParenR"/>
              <a:tabLst>
                <a:tab pos="523875" algn="l"/>
              </a:tabLst>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Submit AMPC reports to Board</a:t>
            </a:r>
          </a:p>
          <a:p>
            <a:pPr marL="514350" indent="-514350">
              <a:lnSpc>
                <a:spcPct val="107000"/>
              </a:lnSpc>
              <a:spcBef>
                <a:spcPts val="85"/>
              </a:spcBef>
              <a:buFont typeface="+mj-lt"/>
              <a:buAutoNum type="alphaLcParenR"/>
              <a:tabLst>
                <a:tab pos="534035" algn="l"/>
              </a:tabLst>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Assist Board to regularly identify &amp; modify resource objec</a:t>
            </a:r>
            <a:r>
              <a:rPr lang="en-US" sz="2800" b="1" spc="-10" dirty="0">
                <a:latin typeface="Arial Nova" panose="020B0504020202020204" pitchFamily="34" charset="0"/>
                <a:ea typeface="Century Schoolbook" panose="02040604050505020304" pitchFamily="18" charset="0"/>
                <a:cs typeface="Century Schoolbook" panose="02040604050505020304" pitchFamily="18" charset="0"/>
              </a:rPr>
              <a:t>tives</a:t>
            </a:r>
            <a:endParaRPr lang="en-US" sz="2800" b="1" dirty="0">
              <a:latin typeface="Arial Nova" panose="020B0504020202020204" pitchFamily="34" charset="0"/>
              <a:ea typeface="Century Schoolbook" panose="02040604050505020304" pitchFamily="18" charset="0"/>
              <a:cs typeface="Century Schoolbook" panose="02040604050505020304" pitchFamily="18" charset="0"/>
            </a:endParaRPr>
          </a:p>
          <a:p>
            <a:pPr marL="514350" indent="-514350">
              <a:buFont typeface="+mj-lt"/>
              <a:buAutoNum type="alphaLcParenR"/>
              <a:tabLst>
                <a:tab pos="501650" algn="l"/>
              </a:tabLst>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Review</a:t>
            </a:r>
            <a:r>
              <a:rPr lang="en-US" sz="2800" b="1" spc="8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compliance</a:t>
            </a:r>
            <a:r>
              <a:rPr lang="en-US" sz="2800" b="1" spc="85"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monitoring</a:t>
            </a:r>
            <a:r>
              <a:rPr lang="en-US" sz="2800" b="1" spc="9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&amp;</a:t>
            </a:r>
            <a:r>
              <a:rPr lang="en-US" sz="2800" b="1" spc="9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spc="-10" dirty="0">
                <a:latin typeface="Arial Nova" panose="020B0504020202020204" pitchFamily="34" charset="0"/>
                <a:ea typeface="Century Schoolbook" panose="02040604050505020304" pitchFamily="18" charset="0"/>
                <a:cs typeface="Century Schoolbook" panose="02040604050505020304" pitchFamily="18" charset="0"/>
              </a:rPr>
              <a:t>enforcement reports</a:t>
            </a:r>
            <a:endParaRPr lang="en-US" sz="2800" b="1" dirty="0">
              <a:latin typeface="Arial Nova" panose="020B0504020202020204" pitchFamily="34" charset="0"/>
              <a:ea typeface="Century Schoolbook" panose="02040604050505020304" pitchFamily="18" charset="0"/>
              <a:cs typeface="Century Schoolbook" panose="02040604050505020304" pitchFamily="18" charset="0"/>
            </a:endParaRPr>
          </a:p>
          <a:p>
            <a:pPr marL="514350" marR="86995" indent="-514350">
              <a:lnSpc>
                <a:spcPct val="107000"/>
              </a:lnSpc>
              <a:spcBef>
                <a:spcPts val="85"/>
              </a:spcBef>
              <a:buFont typeface="+mj-lt"/>
              <a:buAutoNum type="alphaLcParenR"/>
              <a:tabLst>
                <a:tab pos="561340" algn="l"/>
              </a:tabLst>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Board recommendations re: rule adjustment, guidance or </a:t>
            </a:r>
            <a:r>
              <a:rPr lang="en-US" sz="2800" b="1" spc="-10" dirty="0">
                <a:latin typeface="Arial Nova" panose="020B0504020202020204" pitchFamily="34" charset="0"/>
                <a:ea typeface="Century Schoolbook" panose="02040604050505020304" pitchFamily="18" charset="0"/>
                <a:cs typeface="Century Schoolbook" panose="02040604050505020304" pitchFamily="18" charset="0"/>
              </a:rPr>
              <a:t>training</a:t>
            </a:r>
            <a:endParaRPr lang="en-US" sz="2800" b="1" dirty="0">
              <a:latin typeface="Arial Nova" panose="020B0504020202020204" pitchFamily="34" charset="0"/>
              <a:ea typeface="Century Schoolbook" panose="02040604050505020304" pitchFamily="18" charset="0"/>
              <a:cs typeface="Century Schoolbook" panose="02040604050505020304" pitchFamily="18" charset="0"/>
            </a:endParaRPr>
          </a:p>
          <a:p>
            <a:pPr marL="514350" indent="-514350">
              <a:buFont typeface="+mj-lt"/>
              <a:buAutoNum type="alphaLcParenR"/>
            </a:pP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Strive</a:t>
            </a:r>
            <a:r>
              <a:rPr lang="en-US" sz="2800" b="1" spc="12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for</a:t>
            </a:r>
            <a:r>
              <a:rPr lang="en-US" sz="2800" b="1" spc="12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full</a:t>
            </a:r>
            <a:r>
              <a:rPr lang="en-US" sz="2800" b="1" spc="120" dirty="0">
                <a:latin typeface="Arial Nova" panose="020B0504020202020204" pitchFamily="34" charset="0"/>
                <a:ea typeface="Century Schoolbook" panose="02040604050505020304" pitchFamily="18" charset="0"/>
                <a:cs typeface="Century Schoolbook" panose="02040604050505020304" pitchFamily="18" charset="0"/>
              </a:rPr>
              <a:t> </a:t>
            </a:r>
            <a:r>
              <a:rPr lang="en-US" sz="2800" b="1" dirty="0">
                <a:latin typeface="Arial Nova" panose="020B0504020202020204" pitchFamily="34" charset="0"/>
                <a:ea typeface="Century Schoolbook" panose="02040604050505020304" pitchFamily="18" charset="0"/>
                <a:cs typeface="Century Schoolbook" panose="02040604050505020304" pitchFamily="18" charset="0"/>
              </a:rPr>
              <a:t>consensus </a:t>
            </a:r>
            <a:r>
              <a:rPr lang="en-US" sz="2000" b="1" i="1" dirty="0">
                <a:latin typeface="Arial Nova" panose="020B0504020202020204" pitchFamily="34" charset="0"/>
                <a:ea typeface="Century Schoolbook" panose="02040604050505020304" pitchFamily="18" charset="0"/>
                <a:cs typeface="Century Schoolbook" panose="02040604050505020304" pitchFamily="18" charset="0"/>
              </a:rPr>
              <a:t>(but super-majority = required)</a:t>
            </a:r>
            <a:endParaRPr lang="en-US" sz="2000" b="1" dirty="0">
              <a:latin typeface="Arial Nova" panose="020B0504020202020204" pitchFamily="34" charset="0"/>
              <a:ea typeface="Century Schoolbook" panose="02040604050505020304" pitchFamily="18" charset="0"/>
              <a:cs typeface="Century Schoolbook" panose="02040604050505020304" pitchFamily="18" charset="0"/>
            </a:endParaRPr>
          </a:p>
          <a:p>
            <a:endParaRPr lang="en-US" sz="2000" i="1" dirty="0">
              <a:latin typeface="Arial Nova" panose="020B0504020202020204" pitchFamily="34" charset="0"/>
              <a:ea typeface="Century Schoolbook" panose="02040604050505020304" pitchFamily="18" charset="0"/>
              <a:cs typeface="Century Schoolbook" panose="02040604050505020304" pitchFamily="18" charset="0"/>
            </a:endParaRPr>
          </a:p>
          <a:p>
            <a:endParaRPr lang="en-US" sz="2000" i="1" dirty="0">
              <a:latin typeface="Arial Nova" panose="020B0504020202020204" pitchFamily="34" charset="0"/>
              <a:ea typeface="Century Schoolbook" panose="02040604050505020304" pitchFamily="18" charset="0"/>
              <a:cs typeface="Century Schoolbook" panose="02040604050505020304" pitchFamily="18" charset="0"/>
            </a:endParaRPr>
          </a:p>
          <a:p>
            <a:r>
              <a:rPr lang="en-US" sz="2000" i="1" dirty="0">
                <a:latin typeface="Arial Nova" panose="020B0504020202020204" pitchFamily="34" charset="0"/>
                <a:ea typeface="Century Schoolbook" panose="02040604050505020304" pitchFamily="18" charset="0"/>
                <a:cs typeface="Century Schoolbook" panose="02040604050505020304" pitchFamily="18" charset="0"/>
              </a:rPr>
              <a:t>SB1501, section 36(7)</a:t>
            </a:r>
          </a:p>
        </p:txBody>
      </p:sp>
      <p:sp>
        <p:nvSpPr>
          <p:cNvPr id="9" name="Title 1">
            <a:extLst>
              <a:ext uri="{FF2B5EF4-FFF2-40B4-BE49-F238E27FC236}">
                <a16:creationId xmlns:a16="http://schemas.microsoft.com/office/drawing/2014/main" id="{F2F4DC65-B9B6-9D3C-9C0D-BFA8653DBBA2}"/>
              </a:ext>
            </a:extLst>
          </p:cNvPr>
          <p:cNvSpPr txBox="1">
            <a:spLocks noGrp="1"/>
          </p:cNvSpPr>
          <p:nvPr>
            <p:ph type="title"/>
          </p:nvPr>
        </p:nvSpPr>
        <p:spPr>
          <a:xfrm>
            <a:off x="433981" y="369487"/>
            <a:ext cx="10039800" cy="1268053"/>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dirty="0">
                <a:solidFill>
                  <a:srgbClr val="00693F"/>
                </a:solidFill>
                <a:latin typeface="Arial Nova"/>
              </a:rPr>
              <a:t>AMPC</a:t>
            </a:r>
            <a:r>
              <a:rPr lang="en-US" b="1" dirty="0">
                <a:solidFill>
                  <a:srgbClr val="00693F"/>
                </a:solidFill>
                <a:latin typeface="Arial Nova"/>
              </a:rPr>
              <a:t>: Charge</a:t>
            </a:r>
          </a:p>
        </p:txBody>
      </p:sp>
    </p:spTree>
    <p:extLst>
      <p:ext uri="{BB962C8B-B14F-4D97-AF65-F5344CB8AC3E}">
        <p14:creationId xmlns:p14="http://schemas.microsoft.com/office/powerpoint/2010/main" val="418960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BBE0-78A8-4236-BD77-5FB898CDC89A}"/>
              </a:ext>
            </a:extLst>
          </p:cNvPr>
          <p:cNvSpPr>
            <a:spLocks noGrp="1"/>
          </p:cNvSpPr>
          <p:nvPr>
            <p:ph type="title"/>
          </p:nvPr>
        </p:nvSpPr>
        <p:spPr>
          <a:xfrm>
            <a:off x="100201" y="359773"/>
            <a:ext cx="8893278" cy="1109903"/>
          </a:xfrm>
        </p:spPr>
        <p:txBody>
          <a:bodyPr vert="horz" lIns="68580" tIns="34290" rIns="68580" bIns="34290" rtlCol="0" anchor="t">
            <a:normAutofit/>
          </a:bodyPr>
          <a:lstStyle/>
          <a:p>
            <a:r>
              <a:rPr lang="en-US" dirty="0">
                <a:latin typeface="Arial Nova"/>
              </a:rPr>
              <a:t>IRST: Composition</a:t>
            </a:r>
            <a:endParaRPr lang="en-US" b="1" dirty="0">
              <a:latin typeface="Arial Nova"/>
            </a:endParaRPr>
          </a:p>
        </p:txBody>
      </p:sp>
      <p:sp>
        <p:nvSpPr>
          <p:cNvPr id="5" name="Content Placeholder 4">
            <a:extLst>
              <a:ext uri="{FF2B5EF4-FFF2-40B4-BE49-F238E27FC236}">
                <a16:creationId xmlns:a16="http://schemas.microsoft.com/office/drawing/2014/main" id="{F913DE5B-B992-443A-8BF0-D95E3F78AF25}"/>
              </a:ext>
            </a:extLst>
          </p:cNvPr>
          <p:cNvSpPr>
            <a:spLocks noGrp="1"/>
          </p:cNvSpPr>
          <p:nvPr>
            <p:ph idx="1"/>
          </p:nvPr>
        </p:nvSpPr>
        <p:spPr>
          <a:xfrm>
            <a:off x="97306" y="1372155"/>
            <a:ext cx="12186936" cy="4944424"/>
          </a:xfrm>
        </p:spPr>
        <p:txBody>
          <a:bodyPr vert="horz" lIns="91440" tIns="45720" rIns="91440" bIns="45720" rtlCol="0" anchor="t">
            <a:noAutofit/>
          </a:bodyPr>
          <a:lstStyle/>
          <a:p>
            <a:pPr marL="0" indent="0">
              <a:spcAft>
                <a:spcPts val="450"/>
              </a:spcAft>
              <a:buNone/>
            </a:pPr>
            <a:r>
              <a:rPr lang="en-US" sz="2400" b="1" dirty="0">
                <a:latin typeface="Arial Nova"/>
              </a:rPr>
              <a:t>Odd number of members, at least 5, including 1 each:</a:t>
            </a:r>
          </a:p>
          <a:p>
            <a:pPr marL="342900" indent="-342900">
              <a:buAutoNum type="arabicPeriod"/>
            </a:pPr>
            <a:r>
              <a:rPr lang="en-US" sz="2400" b="1" dirty="0">
                <a:latin typeface="Arial Nova"/>
              </a:rPr>
              <a:t>A public institution</a:t>
            </a:r>
          </a:p>
          <a:p>
            <a:pPr marL="342900" indent="-342900">
              <a:buAutoNum type="arabicPeriod"/>
            </a:pPr>
            <a:r>
              <a:rPr lang="en-US" sz="2400" b="1" dirty="0">
                <a:latin typeface="Arial Nova"/>
              </a:rPr>
              <a:t>Timber industry</a:t>
            </a:r>
          </a:p>
          <a:p>
            <a:pPr marL="342900" indent="-342900">
              <a:buAutoNum type="arabicPeriod"/>
            </a:pPr>
            <a:r>
              <a:rPr lang="en-US" sz="2400" b="1" dirty="0">
                <a:latin typeface="Arial Nova"/>
              </a:rPr>
              <a:t>Freshwater, aquatic, conservation non-governmental organization (NGO)</a:t>
            </a:r>
            <a:endParaRPr lang="en-US" sz="2400" b="1" dirty="0"/>
          </a:p>
          <a:p>
            <a:pPr marL="0" indent="0">
              <a:buNone/>
            </a:pPr>
            <a:endParaRPr lang="en-US" b="1" dirty="0">
              <a:latin typeface="Arial Nova"/>
            </a:endParaRPr>
          </a:p>
          <a:p>
            <a:pPr marL="0" indent="0">
              <a:buNone/>
            </a:pPr>
            <a:endParaRPr lang="en-US" b="1" dirty="0">
              <a:latin typeface="Arial Nova"/>
            </a:endParaRPr>
          </a:p>
          <a:p>
            <a:pPr marL="0" indent="0">
              <a:buNone/>
            </a:pPr>
            <a:r>
              <a:rPr lang="en-US" b="1" dirty="0">
                <a:latin typeface="Arial Nova"/>
              </a:rPr>
              <a:t>Members must have a relevant advanced degree in natural resources </a:t>
            </a:r>
          </a:p>
          <a:p>
            <a:pPr marL="0" indent="0">
              <a:buNone/>
            </a:pPr>
            <a:r>
              <a:rPr lang="en-US" b="1" dirty="0">
                <a:latin typeface="Arial Nova"/>
              </a:rPr>
              <a:t>(e.g., forestry, ecology, fisheries)</a:t>
            </a:r>
            <a:endParaRPr lang="en-US" dirty="0">
              <a:latin typeface="Arial Nova"/>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8098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CD508D-955F-D4E5-C887-A70DCB19F5A2}"/>
              </a:ext>
            </a:extLst>
          </p:cNvPr>
          <p:cNvSpPr>
            <a:spLocks noGrp="1"/>
          </p:cNvSpPr>
          <p:nvPr>
            <p:ph type="title"/>
          </p:nvPr>
        </p:nvSpPr>
        <p:spPr>
          <a:xfrm>
            <a:off x="399398" y="128175"/>
            <a:ext cx="9051428" cy="1325563"/>
          </a:xfrm>
        </p:spPr>
        <p:txBody>
          <a:bodyPr/>
          <a:lstStyle/>
          <a:p>
            <a:r>
              <a:rPr lang="en-US" dirty="0"/>
              <a:t>IRST: Charge</a:t>
            </a:r>
          </a:p>
        </p:txBody>
      </p:sp>
      <p:sp>
        <p:nvSpPr>
          <p:cNvPr id="5" name="Content Placeholder 4">
            <a:extLst>
              <a:ext uri="{FF2B5EF4-FFF2-40B4-BE49-F238E27FC236}">
                <a16:creationId xmlns:a16="http://schemas.microsoft.com/office/drawing/2014/main" id="{F913DE5B-B992-443A-8BF0-D95E3F78AF25}"/>
              </a:ext>
            </a:extLst>
          </p:cNvPr>
          <p:cNvSpPr>
            <a:spLocks noGrp="1"/>
          </p:cNvSpPr>
          <p:nvPr>
            <p:ph idx="1"/>
          </p:nvPr>
        </p:nvSpPr>
        <p:spPr>
          <a:xfrm>
            <a:off x="510749" y="1451176"/>
            <a:ext cx="9501942" cy="5118066"/>
          </a:xfrm>
        </p:spPr>
        <p:txBody>
          <a:bodyPr vert="horz" lIns="91440" tIns="45720" rIns="91440" bIns="45720" rtlCol="0" anchor="t">
            <a:noAutofit/>
          </a:bodyPr>
          <a:lstStyle/>
          <a:p>
            <a:pPr marL="0">
              <a:lnSpc>
                <a:spcPct val="110000"/>
              </a:lnSpc>
              <a:spcBef>
                <a:spcPts val="115"/>
              </a:spcBef>
              <a:tabLst>
                <a:tab pos="535305" algn="l"/>
              </a:tabLst>
            </a:pPr>
            <a:r>
              <a:rPr lang="en-US" b="1" dirty="0">
                <a:ea typeface="Century Schoolbook" panose="02040604050505020304" pitchFamily="18" charset="0"/>
                <a:cs typeface="Century Schoolbook" panose="02040604050505020304" pitchFamily="18" charset="0"/>
              </a:rPr>
              <a:t>Conduct or oversee research requested by the AMPC</a:t>
            </a:r>
          </a:p>
          <a:p>
            <a:pPr marL="0" marR="86995">
              <a:lnSpc>
                <a:spcPct val="110000"/>
              </a:lnSpc>
              <a:spcBef>
                <a:spcPts val="0"/>
              </a:spcBef>
              <a:tabLst>
                <a:tab pos="546100" algn="l"/>
              </a:tabLst>
            </a:pPr>
            <a:endParaRPr lang="en-US" b="1" dirty="0">
              <a:ea typeface="Century Schoolbook" panose="02040604050505020304" pitchFamily="18" charset="0"/>
              <a:cs typeface="Century Schoolbook" panose="02040604050505020304" pitchFamily="18" charset="0"/>
            </a:endParaRPr>
          </a:p>
          <a:p>
            <a:pPr marL="0" marR="86995">
              <a:lnSpc>
                <a:spcPct val="110000"/>
              </a:lnSpc>
              <a:spcBef>
                <a:spcPts val="0"/>
              </a:spcBef>
              <a:tabLst>
                <a:tab pos="546100" algn="l"/>
              </a:tabLst>
            </a:pPr>
            <a:r>
              <a:rPr lang="en-US" b="1" dirty="0">
                <a:ea typeface="Century Schoolbook" panose="02040604050505020304" pitchFamily="18" charset="0"/>
                <a:cs typeface="Century Schoolbook" panose="02040604050505020304" pitchFamily="18" charset="0"/>
              </a:rPr>
              <a:t>Report to the Board &amp; AMPC on research findings:</a:t>
            </a:r>
          </a:p>
          <a:p>
            <a:pPr marL="569595" marR="86995" lvl="1" indent="-225425">
              <a:lnSpc>
                <a:spcPct val="110000"/>
              </a:lnSpc>
              <a:spcBef>
                <a:spcPts val="0"/>
              </a:spcBef>
              <a:buFont typeface="Wingdings" panose="05000000000000000000" pitchFamily="2" charset="2"/>
              <a:buChar char="§"/>
              <a:tabLst>
                <a:tab pos="227013" algn="l"/>
              </a:tabLst>
            </a:pPr>
            <a:r>
              <a:rPr lang="en-US" sz="2800" b="1" dirty="0">
                <a:effectLst/>
                <a:ea typeface="Century Schoolbook" panose="02040604050505020304" pitchFamily="18" charset="0"/>
                <a:cs typeface="Century Schoolbook" panose="02040604050505020304" pitchFamily="18" charset="0"/>
              </a:rPr>
              <a:t>Effectiveness</a:t>
            </a:r>
          </a:p>
          <a:p>
            <a:pPr marL="569595" marR="86995" lvl="1" indent="-225425">
              <a:lnSpc>
                <a:spcPct val="110000"/>
              </a:lnSpc>
              <a:spcBef>
                <a:spcPts val="0"/>
              </a:spcBef>
              <a:buFont typeface="Wingdings" panose="05000000000000000000" pitchFamily="2" charset="2"/>
              <a:buChar char="§"/>
              <a:tabLst>
                <a:tab pos="227013" algn="l"/>
              </a:tabLst>
            </a:pPr>
            <a:r>
              <a:rPr lang="en-US" sz="2800" b="1" dirty="0">
                <a:ea typeface="Century Schoolbook" panose="02040604050505020304" pitchFamily="18" charset="0"/>
                <a:cs typeface="Century Schoolbook" panose="02040604050505020304" pitchFamily="18" charset="0"/>
              </a:rPr>
              <a:t>Causal links</a:t>
            </a:r>
            <a:endParaRPr lang="en-US" sz="2800" b="1" dirty="0">
              <a:effectLst/>
              <a:ea typeface="Century Schoolbook" panose="02040604050505020304" pitchFamily="18" charset="0"/>
              <a:cs typeface="Century Schoolbook" panose="02040604050505020304" pitchFamily="18" charset="0"/>
            </a:endParaRPr>
          </a:p>
          <a:p>
            <a:pPr marL="569595" marR="86995" lvl="1" indent="-225425">
              <a:lnSpc>
                <a:spcPct val="110000"/>
              </a:lnSpc>
              <a:spcBef>
                <a:spcPts val="0"/>
              </a:spcBef>
              <a:buFont typeface="Wingdings" panose="05000000000000000000" pitchFamily="2" charset="2"/>
              <a:buChar char="§"/>
              <a:tabLst>
                <a:tab pos="227013" algn="l"/>
              </a:tabLst>
            </a:pPr>
            <a:r>
              <a:rPr lang="en-US" sz="2800" b="1" dirty="0">
                <a:effectLst/>
                <a:ea typeface="Century Schoolbook" panose="02040604050505020304" pitchFamily="18" charset="0"/>
                <a:cs typeface="Century Schoolbook" panose="02040604050505020304" pitchFamily="18" charset="0"/>
              </a:rPr>
              <a:t>Magnitude of impacts on species of concern </a:t>
            </a:r>
          </a:p>
          <a:p>
            <a:pPr marL="569595" marR="86995" lvl="1" indent="-225425">
              <a:lnSpc>
                <a:spcPct val="110000"/>
              </a:lnSpc>
              <a:spcBef>
                <a:spcPts val="0"/>
              </a:spcBef>
              <a:buFont typeface="Wingdings" panose="05000000000000000000" pitchFamily="2" charset="2"/>
              <a:buChar char="§"/>
              <a:tabLst>
                <a:tab pos="227013" algn="l"/>
              </a:tabLst>
            </a:pPr>
            <a:r>
              <a:rPr lang="en-US" sz="2800" b="1" dirty="0">
                <a:ea typeface="Century Schoolbook" panose="02040604050505020304" pitchFamily="18" charset="0"/>
                <a:cs typeface="Century Schoolbook" panose="02040604050505020304" pitchFamily="18" charset="0"/>
              </a:rPr>
              <a:t>Timescale</a:t>
            </a:r>
            <a:endParaRPr lang="en-US" sz="2800" b="1" dirty="0">
              <a:effectLst/>
              <a:ea typeface="Century Schoolbook" panose="02040604050505020304" pitchFamily="18" charset="0"/>
              <a:cs typeface="Century Schoolbook" panose="02040604050505020304" pitchFamily="18" charset="0"/>
            </a:endParaRPr>
          </a:p>
          <a:p>
            <a:pPr marL="569595" marR="86995" lvl="1" indent="-225425">
              <a:lnSpc>
                <a:spcPct val="110000"/>
              </a:lnSpc>
              <a:spcBef>
                <a:spcPts val="0"/>
              </a:spcBef>
              <a:buFont typeface="Wingdings" panose="05000000000000000000" pitchFamily="2" charset="2"/>
              <a:buChar char="§"/>
              <a:tabLst>
                <a:tab pos="227013" algn="l"/>
              </a:tabLst>
            </a:pPr>
            <a:r>
              <a:rPr lang="en-US" sz="2800" b="1" dirty="0">
                <a:ea typeface="Century Schoolbook" panose="02040604050505020304" pitchFamily="18" charset="0"/>
                <a:cs typeface="Century Schoolbook" panose="02040604050505020304" pitchFamily="18" charset="0"/>
              </a:rPr>
              <a:t>Scope of inference</a:t>
            </a:r>
            <a:endParaRPr lang="en-US" sz="2800" b="1" dirty="0">
              <a:effectLst/>
              <a:ea typeface="Century Schoolbook" panose="02040604050505020304" pitchFamily="18" charset="0"/>
              <a:cs typeface="Century Schoolbook" panose="02040604050505020304" pitchFamily="18" charset="0"/>
            </a:endParaRPr>
          </a:p>
          <a:p>
            <a:pPr marL="569595" marR="86995" lvl="1" indent="-225425">
              <a:lnSpc>
                <a:spcPct val="110000"/>
              </a:lnSpc>
              <a:spcBef>
                <a:spcPts val="0"/>
              </a:spcBef>
              <a:buFont typeface="Wingdings" panose="05000000000000000000" pitchFamily="2" charset="2"/>
              <a:buChar char="§"/>
              <a:tabLst>
                <a:tab pos="227013" algn="l"/>
              </a:tabLst>
            </a:pPr>
            <a:r>
              <a:rPr lang="en-US" sz="2800" b="1" dirty="0">
                <a:ea typeface="Century Schoolbook" panose="02040604050505020304" pitchFamily="18" charset="0"/>
                <a:cs typeface="Century Schoolbook" panose="02040604050505020304" pitchFamily="18" charset="0"/>
              </a:rPr>
              <a:t>D</a:t>
            </a:r>
            <a:r>
              <a:rPr lang="en-US" sz="2800" b="1" dirty="0">
                <a:effectLst/>
                <a:ea typeface="Century Schoolbook" panose="02040604050505020304" pitchFamily="18" charset="0"/>
                <a:cs typeface="Century Schoolbook" panose="02040604050505020304" pitchFamily="18" charset="0"/>
              </a:rPr>
              <a:t>egree of scientific confidence or uncertainty</a:t>
            </a:r>
          </a:p>
          <a:p>
            <a:pPr marL="569595" marR="86995" lvl="1" indent="-225425">
              <a:lnSpc>
                <a:spcPct val="110000"/>
              </a:lnSpc>
              <a:spcBef>
                <a:spcPts val="0"/>
              </a:spcBef>
              <a:buFont typeface="Wingdings" panose="05000000000000000000" pitchFamily="2" charset="2"/>
              <a:buChar char="§"/>
              <a:tabLst>
                <a:tab pos="227013" algn="l"/>
              </a:tabLst>
            </a:pPr>
            <a:endParaRPr lang="en-US" sz="2800" b="1" dirty="0">
              <a:ea typeface="Century Schoolbook" panose="02040604050505020304" pitchFamily="18" charset="0"/>
              <a:cs typeface="Century Schoolbook" panose="02040604050505020304" pitchFamily="18" charset="0"/>
            </a:endParaRPr>
          </a:p>
          <a:p>
            <a:pPr marL="344170" marR="86995" lvl="1" indent="0">
              <a:lnSpc>
                <a:spcPct val="110000"/>
              </a:lnSpc>
              <a:spcBef>
                <a:spcPts val="0"/>
              </a:spcBef>
              <a:buNone/>
              <a:tabLst>
                <a:tab pos="227013" algn="l"/>
              </a:tabLst>
            </a:pPr>
            <a:r>
              <a:rPr lang="en-US" sz="2000" i="1" dirty="0">
                <a:effectLst/>
                <a:ea typeface="Century Schoolbook" panose="02040604050505020304" pitchFamily="18" charset="0"/>
                <a:cs typeface="Century Schoolbook" panose="02040604050505020304" pitchFamily="18" charset="0"/>
              </a:rPr>
              <a:t>OAR 629-603-0200(6)(g)</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482264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671975F061674C8B5124A3A997CF00" ma:contentTypeVersion="18" ma:contentTypeDescription="Create a new document." ma:contentTypeScope="" ma:versionID="9855aa7f58e629ec80a07ccc429e77ac">
  <xsd:schema xmlns:xsd="http://www.w3.org/2001/XMLSchema" xmlns:xs="http://www.w3.org/2001/XMLSchema" xmlns:p="http://schemas.microsoft.com/office/2006/metadata/properties" xmlns:ns2="cf3d167f-55fb-4bb6-97b0-6b7e1ff0d96a" xmlns:ns3="4657eba7-5618-4f30-8af6-9fdd4dc60be0" targetNamespace="http://schemas.microsoft.com/office/2006/metadata/properties" ma:root="true" ma:fieldsID="3a5ef56537e7737e48ca4ebb2bc18206" ns2:_="" ns3:_="">
    <xsd:import namespace="cf3d167f-55fb-4bb6-97b0-6b7e1ff0d96a"/>
    <xsd:import namespace="4657eba7-5618-4f30-8af6-9fdd4dc60b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d167f-55fb-4bb6-97b0-6b7e1ff0d9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bc13bb2-4050-4808-9050-3ebd68b2d7b0"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57eba7-5618-4f30-8af6-9fdd4dc60be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6ea0847-fa32-4c6c-9af9-6a074b28d1f2}" ma:internalName="TaxCatchAll" ma:showField="CatchAllData" ma:web="4657eba7-5618-4f30-8af6-9fdd4dc60b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3d167f-55fb-4bb6-97b0-6b7e1ff0d96a">
      <Terms xmlns="http://schemas.microsoft.com/office/infopath/2007/PartnerControls"/>
    </lcf76f155ced4ddcb4097134ff3c332f>
    <TaxCatchAll xmlns="4657eba7-5618-4f30-8af6-9fdd4dc60be0" xsi:nil="true"/>
  </documentManagement>
</p:properties>
</file>

<file path=customXml/itemProps1.xml><?xml version="1.0" encoding="utf-8"?>
<ds:datastoreItem xmlns:ds="http://schemas.openxmlformats.org/officeDocument/2006/customXml" ds:itemID="{08F749B7-836B-4319-B996-946F27725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3d167f-55fb-4bb6-97b0-6b7e1ff0d96a"/>
    <ds:schemaRef ds:uri="4657eba7-5618-4f30-8af6-9fdd4dc60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4E0BFC-D285-4AAD-AF11-6BF70EF29B09}">
  <ds:schemaRefs>
    <ds:schemaRef ds:uri="http://schemas.microsoft.com/sharepoint/v3/contenttype/forms"/>
  </ds:schemaRefs>
</ds:datastoreItem>
</file>

<file path=customXml/itemProps3.xml><?xml version="1.0" encoding="utf-8"?>
<ds:datastoreItem xmlns:ds="http://schemas.openxmlformats.org/officeDocument/2006/customXml" ds:itemID="{54E76693-FC34-4728-A08A-F3C37DB53CE2}">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4657eba7-5618-4f30-8af6-9fdd4dc60be0"/>
    <ds:schemaRef ds:uri="http://purl.org/dc/dcmitype/"/>
    <ds:schemaRef ds:uri="http://schemas.microsoft.com/office/infopath/2007/PartnerControls"/>
    <ds:schemaRef ds:uri="cf3d167f-55fb-4bb6-97b0-6b7e1ff0d9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4527</TotalTime>
  <Words>1752</Words>
  <Application>Microsoft Office PowerPoint</Application>
  <PresentationFormat>Widescreen</PresentationFormat>
  <Paragraphs>220</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Times New Roman</vt:lpstr>
      <vt:lpstr>Wingdings</vt:lpstr>
      <vt:lpstr>Calibri</vt:lpstr>
      <vt:lpstr>Calibri Light</vt:lpstr>
      <vt:lpstr>Arial</vt:lpstr>
      <vt:lpstr>Arial Nova</vt:lpstr>
      <vt:lpstr>Century Schoolbook</vt:lpstr>
      <vt:lpstr>Office Theme</vt:lpstr>
      <vt:lpstr>Adaptive Management Program Overview  May 14, 2024</vt:lpstr>
      <vt:lpstr>AMP: Foundation</vt:lpstr>
      <vt:lpstr>AMP: Policy Statement</vt:lpstr>
      <vt:lpstr>AMP: Purpose</vt:lpstr>
      <vt:lpstr>AMP Participants</vt:lpstr>
      <vt:lpstr>AMPC: Groups</vt:lpstr>
      <vt:lpstr>AMPC: Charge</vt:lpstr>
      <vt:lpstr>IRST: Composition</vt:lpstr>
      <vt:lpstr>IRST: Charge</vt:lpstr>
      <vt:lpstr>Adaptive Management Process Steps</vt:lpstr>
      <vt:lpstr>Adaptive Management Program Status</vt:lpstr>
      <vt:lpstr>Adaptive Management Program:  Work to date</vt:lpstr>
      <vt:lpstr>Adaptive Management Program: Upcoming milestones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BRISTOW Karissa * ODF</dc:creator>
  <cp:lastModifiedBy>MARTIN Emily J * ODF</cp:lastModifiedBy>
  <cp:revision>13</cp:revision>
  <dcterms:created xsi:type="dcterms:W3CDTF">2022-12-08T16:34:31Z</dcterms:created>
  <dcterms:modified xsi:type="dcterms:W3CDTF">2024-05-13T23:00:40Z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0x010100AD671975F061674C8B5124A3A997CF00</vt:lpwstr>
  </property>
  <property fmtid="{D5CDD505-2E9C-101B-9397-08002B2CF9AE}" pid="3" name="MediaServiceImageTags">
    <vt:lpwstr/>
  </property>
  <property fmtid="{D5CDD505-2E9C-101B-9397-08002B2CF9AE}" pid="4" name="MSIP_Label_09b73270-2993-4076-be47-9c78f42a1e84_Enabled">
    <vt:lpwstr>true</vt:lpwstr>
  </property>
  <property fmtid="{D5CDD505-2E9C-101B-9397-08002B2CF9AE}" pid="5" name="MSIP_Label_09b73270-2993-4076-be47-9c78f42a1e84_SetDate">
    <vt:lpwstr>2023-12-22T15:37:57Z</vt:lpwstr>
  </property>
  <property fmtid="{D5CDD505-2E9C-101B-9397-08002B2CF9AE}" pid="6" name="MSIP_Label_09b73270-2993-4076-be47-9c78f42a1e84_Method">
    <vt:lpwstr>Privileged</vt:lpwstr>
  </property>
  <property fmtid="{D5CDD505-2E9C-101B-9397-08002B2CF9AE}" pid="7" name="MSIP_Label_09b73270-2993-4076-be47-9c78f42a1e84_Name">
    <vt:lpwstr>Level 1 - Published (Items)</vt:lpwstr>
  </property>
  <property fmtid="{D5CDD505-2E9C-101B-9397-08002B2CF9AE}" pid="8" name="MSIP_Label_09b73270-2993-4076-be47-9c78f42a1e84_SiteId">
    <vt:lpwstr>aa3f6932-fa7c-47b4-a0ce-a598cad161cf</vt:lpwstr>
  </property>
  <property fmtid="{D5CDD505-2E9C-101B-9397-08002B2CF9AE}" pid="9" name="MSIP_Label_09b73270-2993-4076-be47-9c78f42a1e84_ActionId">
    <vt:lpwstr>c2f39aac-7913-4c99-84ad-bce03cdfaaca</vt:lpwstr>
  </property>
  <property fmtid="{D5CDD505-2E9C-101B-9397-08002B2CF9AE}" pid="10" name="MSIP_Label_09b73270-2993-4076-be47-9c78f42a1e84_ContentBits">
    <vt:lpwstr>0</vt:lpwstr>
  </property>
</Properties>
</file>