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20"/>
  </p:notesMasterIdLst>
  <p:sldIdLst>
    <p:sldId id="378" r:id="rId3"/>
    <p:sldId id="1128" r:id="rId4"/>
    <p:sldId id="314" r:id="rId5"/>
    <p:sldId id="1157" r:id="rId6"/>
    <p:sldId id="1173" r:id="rId7"/>
    <p:sldId id="1282" r:id="rId8"/>
    <p:sldId id="1283" r:id="rId9"/>
    <p:sldId id="1284" r:id="rId10"/>
    <p:sldId id="1285" r:id="rId11"/>
    <p:sldId id="1286" r:id="rId12"/>
    <p:sldId id="1201" r:id="rId13"/>
    <p:sldId id="1196" r:id="rId14"/>
    <p:sldId id="1247" r:id="rId15"/>
    <p:sldId id="1263" r:id="rId16"/>
    <p:sldId id="1276" r:id="rId17"/>
    <p:sldId id="1279" r:id="rId18"/>
    <p:sldId id="1275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4028"/>
    <a:srgbClr val="203C29"/>
    <a:srgbClr val="23401C"/>
    <a:srgbClr val="18441F"/>
    <a:srgbClr val="094719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549" autoAdjust="0"/>
    <p:restoredTop sz="94660" autoAdjust="0"/>
  </p:normalViewPr>
  <p:slideViewPr>
    <p:cSldViewPr snapToGrid="0">
      <p:cViewPr varScale="1">
        <p:scale>
          <a:sx n="59" d="100"/>
          <a:sy n="59" d="100"/>
        </p:scale>
        <p:origin x="331" y="6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4176"/>
    </p:cViewPr>
  </p:sorterViewPr>
  <p:notesViewPr>
    <p:cSldViewPr snapToGrid="0">
      <p:cViewPr varScale="1">
        <p:scale>
          <a:sx n="62" d="100"/>
          <a:sy n="62" d="100"/>
        </p:scale>
        <p:origin x="917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08A8ED-31AF-40EC-8164-93ECF3752D15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28EC96-3390-4B56-AB12-61EBA14FF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41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21535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CF11E3-0751-8C2E-FEBF-0173CFC1B5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8D1D71-6396-307F-550C-320D717EDC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9B952D-160C-62D0-70F2-4024C9FC93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0661FA-9777-F98B-46EA-DA49EC98AA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7218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70399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51617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C6F91E-7C65-6594-76CD-D79ADB0B95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38ED12-C2A2-977B-AAFE-33EB3DFAC7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407051-6888-2342-2F11-9289703F62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1CDD4F-0D1F-0BB8-ACED-548879F4D9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64541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96499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824334-639B-17FF-47F1-7CAD615296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97FC56-48AF-932C-8AA7-013816AA91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D00B93-1E92-2D2C-FC22-485B2A368B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D2827C-4FA0-AC39-83E3-C1A50474C2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19493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36631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31462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54097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21864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3269AA-99D4-179D-B07E-84D3893FC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81A824F-8580-8FF7-9F00-3BDF9FDBD0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CA7381-82C7-BEE3-C6CB-4071515EF9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0C4DFA-C1A5-60AD-6F83-0DBF0EC5D3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66797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207055-9F10-A6FE-95ED-34B8DF963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E50429-EEEE-D277-6EFC-509672D239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5ADB78-9A50-A5A8-10FA-48963BA396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19F532-7016-B656-0A2E-43E50207C6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40917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BD6A3B-12B4-66DB-8EDF-AC5FBCC511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5BB4AE-8D33-9F3E-558A-A029C35295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4B7BB2-358B-3ADB-4B9F-F7C94DB185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6713B5-2318-083E-1103-8134F56825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87738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21720B-DC88-5C76-1723-D24429FCA6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CBFF9E-92E4-5EFC-ADEE-64E4F5C373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5964E1-8F5B-981A-CC4A-FFDFD2E6D4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66FBB6-E6C0-5F65-3201-67C9C6E745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9DEB0-9036-490D-9FC1-23D435925D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0480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694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425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81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10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3394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807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050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6077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5599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6269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102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9009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7246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5009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213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394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648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903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533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659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158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CFD0-9442-4EEE-AF03-8A9AA2E23323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688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0CFD0-9442-4EEE-AF03-8A9AA2E23323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0C689-5998-49CB-B2ED-03ABEF45D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617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42248-D582-45DA-BC26-F227E1A31D5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9C2673E-7D0F-B6C9-5B84-E92A2BD32C26}"/>
              </a:ext>
            </a:extLst>
          </p:cNvPr>
          <p:cNvSpPr/>
          <p:nvPr userDrawn="1"/>
        </p:nvSpPr>
        <p:spPr>
          <a:xfrm>
            <a:off x="0" y="6311901"/>
            <a:ext cx="9144000" cy="546101"/>
          </a:xfrm>
          <a:prstGeom prst="rect">
            <a:avLst/>
          </a:prstGeom>
          <a:solidFill>
            <a:srgbClr val="144633"/>
          </a:solidFill>
          <a:ln>
            <a:solidFill>
              <a:srgbClr val="144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800" dirty="0"/>
              <a:t>Oregon Department of Fish and Wildlife</a:t>
            </a:r>
          </a:p>
        </p:txBody>
      </p:sp>
      <p:sp>
        <p:nvSpPr>
          <p:cNvPr id="8" name="Freeform 2">
            <a:extLst>
              <a:ext uri="{FF2B5EF4-FFF2-40B4-BE49-F238E27FC236}">
                <a16:creationId xmlns:a16="http://schemas.microsoft.com/office/drawing/2014/main" id="{BD1FD53B-8779-0F80-6B23-CD0CEAB596BD}"/>
              </a:ext>
            </a:extLst>
          </p:cNvPr>
          <p:cNvSpPr>
            <a:spLocks/>
          </p:cNvSpPr>
          <p:nvPr userDrawn="1"/>
        </p:nvSpPr>
        <p:spPr bwMode="auto">
          <a:xfrm>
            <a:off x="-218364" y="-54592"/>
            <a:ext cx="9594376" cy="1952625"/>
          </a:xfrm>
          <a:custGeom>
            <a:avLst/>
            <a:gdLst>
              <a:gd name="T0" fmla="*/ 0 w 5808"/>
              <a:gd name="T1" fmla="*/ 2147483647 h 1230"/>
              <a:gd name="T2" fmla="*/ 60483754 w 5808"/>
              <a:gd name="T3" fmla="*/ 0 h 1230"/>
              <a:gd name="T4" fmla="*/ 2147483647 w 5808"/>
              <a:gd name="T5" fmla="*/ 0 h 1230"/>
              <a:gd name="T6" fmla="*/ 2147483647 w 5808"/>
              <a:gd name="T7" fmla="*/ 2147483647 h 1230"/>
              <a:gd name="T8" fmla="*/ 2147483647 w 5808"/>
              <a:gd name="T9" fmla="*/ 2147483647 h 1230"/>
              <a:gd name="T10" fmla="*/ 2147483647 w 5808"/>
              <a:gd name="T11" fmla="*/ 2147483647 h 1230"/>
              <a:gd name="T12" fmla="*/ 0 w 5808"/>
              <a:gd name="T13" fmla="*/ 2147483647 h 123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808"/>
              <a:gd name="T22" fmla="*/ 0 h 1230"/>
              <a:gd name="T23" fmla="*/ 5808 w 5808"/>
              <a:gd name="T24" fmla="*/ 1230 h 123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808" h="1230">
                <a:moveTo>
                  <a:pt x="0" y="1212"/>
                </a:moveTo>
                <a:lnTo>
                  <a:pt x="24" y="0"/>
                </a:lnTo>
                <a:lnTo>
                  <a:pt x="5784" y="0"/>
                </a:lnTo>
                <a:lnTo>
                  <a:pt x="5808" y="996"/>
                </a:lnTo>
                <a:cubicBezTo>
                  <a:pt x="5548" y="1200"/>
                  <a:pt x="4950" y="1230"/>
                  <a:pt x="4224" y="1224"/>
                </a:cubicBezTo>
                <a:cubicBezTo>
                  <a:pt x="3498" y="1218"/>
                  <a:pt x="2156" y="962"/>
                  <a:pt x="1452" y="960"/>
                </a:cubicBezTo>
                <a:cubicBezTo>
                  <a:pt x="672" y="936"/>
                  <a:pt x="0" y="1212"/>
                  <a:pt x="0" y="1212"/>
                </a:cubicBezTo>
                <a:close/>
              </a:path>
            </a:pathLst>
          </a:custGeom>
          <a:solidFill>
            <a:srgbClr val="144633"/>
          </a:solidFill>
          <a:ln w="76200" cmpd="sng">
            <a:solidFill>
              <a:srgbClr val="144633"/>
            </a:solidFill>
            <a:round/>
            <a:headEnd/>
            <a:tailEnd/>
          </a:ln>
        </p:spPr>
        <p:txBody>
          <a:bodyPr/>
          <a:lstStyle/>
          <a:p>
            <a:endParaRPr lang="en-US" sz="1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599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text&#10;&#10;Description automatically generated">
            <a:extLst>
              <a:ext uri="{FF2B5EF4-FFF2-40B4-BE49-F238E27FC236}">
                <a16:creationId xmlns:a16="http://schemas.microsoft.com/office/drawing/2014/main" id="{FB852062-AD58-4ABC-803F-3585C3565E6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395" y="2069026"/>
            <a:ext cx="3698981" cy="369898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12D1657-AAD7-454D-A642-A1E1F88648B0}"/>
              </a:ext>
            </a:extLst>
          </p:cNvPr>
          <p:cNvSpPr txBox="1"/>
          <p:nvPr/>
        </p:nvSpPr>
        <p:spPr>
          <a:xfrm>
            <a:off x="3755572" y="2933542"/>
            <a:ext cx="56262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Oregon Conservation and Recreation Fund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Advisory Committee Meeting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D344AB-9B96-88D5-5559-1BA3B48A2011}"/>
              </a:ext>
            </a:extLst>
          </p:cNvPr>
          <p:cNvSpPr txBox="1"/>
          <p:nvPr/>
        </p:nvSpPr>
        <p:spPr>
          <a:xfrm>
            <a:off x="317395" y="156982"/>
            <a:ext cx="825982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schemeClr val="bg1"/>
                </a:solidFill>
                <a:latin typeface="Calibri" panose="020F0502020204030204"/>
              </a:rPr>
              <a:t>May 6</a:t>
            </a:r>
            <a:r>
              <a:rPr kumimoji="0" lang="en-US" sz="3600" b="0" i="0" u="none" strike="noStrike" kern="1200" cap="none" spc="0" normalizeH="0" baseline="3000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2025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i="1" dirty="0">
                <a:solidFill>
                  <a:schemeClr val="bg1"/>
                </a:solidFill>
                <a:latin typeface="Calibri" panose="020F0502020204030204"/>
              </a:rPr>
              <a:t>1:00pm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4</a:t>
            </a:r>
            <a:r>
              <a:rPr lang="en-US" sz="2800" i="1" dirty="0">
                <a:solidFill>
                  <a:schemeClr val="bg1"/>
                </a:solidFill>
                <a:latin typeface="Calibri" panose="020F0502020204030204"/>
              </a:rPr>
              <a:t>:0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0pm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ODFW Logo | | currypilot.com">
            <a:extLst>
              <a:ext uri="{FF2B5EF4-FFF2-40B4-BE49-F238E27FC236}">
                <a16:creationId xmlns:a16="http://schemas.microsoft.com/office/drawing/2014/main" id="{09179D18-3418-20A2-9487-4EA8A1335A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3657" y="4931912"/>
            <a:ext cx="965200" cy="1205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A5E28F7-6B70-8C79-3D2C-4A885D8ABA7D}"/>
              </a:ext>
            </a:extLst>
          </p:cNvPr>
          <p:cNvSpPr txBox="1"/>
          <p:nvPr/>
        </p:nvSpPr>
        <p:spPr>
          <a:xfrm>
            <a:off x="6456946" y="5680922"/>
            <a:ext cx="31224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prstClr val="black"/>
                </a:solidFill>
                <a:latin typeface="Calibri" panose="020F0502020204030204"/>
              </a:rPr>
              <a:t>Virtual</a:t>
            </a:r>
            <a:r>
              <a:rPr lang="en-US" sz="1800" i="1" dirty="0">
                <a:solidFill>
                  <a:prstClr val="black"/>
                </a:solidFill>
                <a:latin typeface="Calibri" panose="020F0502020204030204"/>
              </a:rPr>
              <a:t>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3305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59EA67-E1D8-071F-39C8-29F6568045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C3AD6-06D3-2817-CB5B-33E9DA6BA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812" y="106943"/>
            <a:ext cx="8852622" cy="147366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Draft Motion: Wildlife Connectivity Project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79525-8827-AB4D-735F-E0557259C2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109" y="2109477"/>
            <a:ext cx="8311782" cy="373497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 move to approve the US Fish and Wildlife Service “Cackler Marsh Aquatic Passage Restoration” project, totaling $300,000 in expenditure from the Oregon Conservation and Recreation Fund’s Wildlife Crossing Lottery Revenue Bonds.</a:t>
            </a:r>
          </a:p>
        </p:txBody>
      </p:sp>
    </p:spTree>
    <p:extLst>
      <p:ext uri="{BB962C8B-B14F-4D97-AF65-F5344CB8AC3E}">
        <p14:creationId xmlns:p14="http://schemas.microsoft.com/office/powerpoint/2010/main" val="30258333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51FADA-9158-43A5-8E28-12DB0B405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D42248-D582-45DA-BC26-F227E1A31D5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F4EFF2-02D5-46D2-AF17-E72C016D03BF}"/>
              </a:ext>
            </a:extLst>
          </p:cNvPr>
          <p:cNvSpPr txBox="1"/>
          <p:nvPr/>
        </p:nvSpPr>
        <p:spPr>
          <a:xfrm>
            <a:off x="838965" y="3301685"/>
            <a:ext cx="70183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Public Comment</a:t>
            </a:r>
            <a:endParaRPr lang="en-US" sz="1800" dirty="0">
              <a:effectLst/>
              <a:latin typeface="Century Gothic" panose="020B050202020202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232CB-64B9-4128-B4E3-3FDFDE12548F}"/>
              </a:ext>
            </a:extLst>
          </p:cNvPr>
          <p:cNvSpPr txBox="1"/>
          <p:nvPr/>
        </p:nvSpPr>
        <p:spPr>
          <a:xfrm>
            <a:off x="838965" y="2509876"/>
            <a:ext cx="41995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7: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02532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51FADA-9158-43A5-8E28-12DB0B405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D42248-D582-45DA-BC26-F227E1A31D5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F4EFF2-02D5-46D2-AF17-E72C016D03BF}"/>
              </a:ext>
            </a:extLst>
          </p:cNvPr>
          <p:cNvSpPr txBox="1"/>
          <p:nvPr/>
        </p:nvSpPr>
        <p:spPr>
          <a:xfrm>
            <a:off x="870067" y="3094651"/>
            <a:ext cx="701832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Break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200" b="1" i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(Please be back in </a:t>
            </a:r>
            <a:r>
              <a:rPr lang="en-US" sz="1600" b="1" i="1" dirty="0">
                <a:solidFill>
                  <a:srgbClr val="000000"/>
                </a:solidFill>
                <a:latin typeface="Calibri" panose="020F0502020204030204" pitchFamily="34" charset="0"/>
              </a:rPr>
              <a:t>5</a:t>
            </a: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min)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232CB-64B9-4128-B4E3-3FDFDE12548F}"/>
              </a:ext>
            </a:extLst>
          </p:cNvPr>
          <p:cNvSpPr txBox="1"/>
          <p:nvPr/>
        </p:nvSpPr>
        <p:spPr>
          <a:xfrm>
            <a:off x="838965" y="2509876"/>
            <a:ext cx="41995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8: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63581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8B3575-F991-E76C-35BA-C38681462D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F7A295-C37E-E7E4-2232-4178CAB06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D42248-D582-45DA-BC26-F227E1A31D5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625B54-2CF5-499C-D7E2-5664D0659654}"/>
              </a:ext>
            </a:extLst>
          </p:cNvPr>
          <p:cNvSpPr txBox="1"/>
          <p:nvPr/>
        </p:nvSpPr>
        <p:spPr>
          <a:xfrm>
            <a:off x="870067" y="3094651"/>
            <a:ext cx="7018325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OCRF Strategic </a:t>
            </a:r>
            <a:r>
              <a:rPr lang="en-US" sz="2800" b="1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Communications Planning Update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</a:pPr>
            <a:endParaRPr lang="en-US" sz="2800" b="1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latin typeface="Calibri" panose="020F050202020403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Hailey Paquette, Quinn Thomas</a:t>
            </a:r>
            <a:endParaRPr lang="en-US" sz="2000" dirty="0">
              <a:effectLst/>
              <a:latin typeface="Century Gothic" panose="020B0502020202020204" pitchFamily="34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9AC7FF-C54F-DA34-E42F-99BE75B2D257}"/>
              </a:ext>
            </a:extLst>
          </p:cNvPr>
          <p:cNvSpPr txBox="1"/>
          <p:nvPr/>
        </p:nvSpPr>
        <p:spPr>
          <a:xfrm>
            <a:off x="838965" y="2509876"/>
            <a:ext cx="41995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9: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1450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51FADA-9158-43A5-8E28-12DB0B405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D42248-D582-45DA-BC26-F227E1A31D5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F4EFF2-02D5-46D2-AF17-E72C016D03BF}"/>
              </a:ext>
            </a:extLst>
          </p:cNvPr>
          <p:cNvSpPr txBox="1"/>
          <p:nvPr/>
        </p:nvSpPr>
        <p:spPr>
          <a:xfrm>
            <a:off x="838965" y="3203306"/>
            <a:ext cx="70183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Meeting Wrap Up and Next Steps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232CB-64B9-4128-B4E3-3FDFDE12548F}"/>
              </a:ext>
            </a:extLst>
          </p:cNvPr>
          <p:cNvSpPr txBox="1"/>
          <p:nvPr/>
        </p:nvSpPr>
        <p:spPr>
          <a:xfrm>
            <a:off x="838965" y="2509876"/>
            <a:ext cx="41995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10: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0867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091494-D95E-0DE7-D15B-4749F763FA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F853E33-CB1F-6B5F-A620-D7278A09C7A7}"/>
              </a:ext>
            </a:extLst>
          </p:cNvPr>
          <p:cNvSpPr txBox="1"/>
          <p:nvPr/>
        </p:nvSpPr>
        <p:spPr>
          <a:xfrm>
            <a:off x="791851" y="845134"/>
            <a:ext cx="784285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Request for Proposals (RFP) – Open </a:t>
            </a:r>
            <a:r>
              <a:rPr lang="en-US" sz="2000" b="1" dirty="0">
                <a:solidFill>
                  <a:prstClr val="black"/>
                </a:solidFill>
                <a:latin typeface="Calibri" panose="020F0502020204030204"/>
              </a:rPr>
              <a:t>March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2025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Official RFP Guidance made public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(open for 50 days)</a:t>
            </a: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Request for Proposals (RFP) – Close </a:t>
            </a:r>
            <a:r>
              <a:rPr lang="en-US" sz="2000" b="1" dirty="0">
                <a:solidFill>
                  <a:prstClr val="black"/>
                </a:solidFill>
                <a:latin typeface="Calibri" panose="020F0502020204030204"/>
              </a:rPr>
              <a:t>May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2025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rPr>
              <a:t>(THIS FRIDAY)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Technical Review Period – </a:t>
            </a:r>
            <a:r>
              <a:rPr lang="en-US" sz="2000" b="1" dirty="0">
                <a:solidFill>
                  <a:prstClr val="black"/>
                </a:solidFill>
                <a:latin typeface="Calibri" panose="020F0502020204030204"/>
              </a:rPr>
              <a:t>May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16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</a:t>
            </a:r>
            <a:r>
              <a:rPr lang="en-US" sz="2000" b="1" dirty="0">
                <a:solidFill>
                  <a:prstClr val="black"/>
                </a:solidFill>
                <a:latin typeface="Calibri" panose="020F0502020204030204"/>
              </a:rPr>
              <a:t>June 16</a:t>
            </a:r>
            <a:r>
              <a:rPr kumimoji="0" lang="en-US" sz="2000" b="1" i="0" u="none" strike="noStrike" kern="1200" cap="none" spc="0" normalizeH="0" baseline="30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2025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OCRF Advisory Committee Review Period – </a:t>
            </a:r>
            <a:r>
              <a:rPr lang="en-US" sz="2000" b="1" dirty="0">
                <a:solidFill>
                  <a:prstClr val="black"/>
                </a:solidFill>
                <a:latin typeface="Calibri" panose="020F0502020204030204"/>
              </a:rPr>
              <a:t>June 17</a:t>
            </a:r>
            <a:r>
              <a:rPr kumimoji="0" lang="en-US" sz="2000" b="1" i="0" u="none" strike="noStrike" kern="1200" cap="none" spc="0" normalizeH="0" baseline="30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July 15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2025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(Release </a:t>
            </a:r>
            <a:r>
              <a:rPr lang="en-US" sz="2000" i="1" dirty="0">
                <a:solidFill>
                  <a:prstClr val="black"/>
                </a:solidFill>
                <a:latin typeface="Calibri" panose="020F0502020204030204"/>
              </a:rPr>
              <a:t>early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more lead time)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i="1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prstClr val="black"/>
                </a:solidFill>
                <a:latin typeface="Calibri" panose="020F0502020204030204"/>
              </a:rPr>
              <a:t>OCRF Advisory Member follow-ups w/ tech reviewers – July 9</a:t>
            </a:r>
            <a:r>
              <a:rPr lang="en-US" sz="2000" b="1" baseline="30000" dirty="0">
                <a:solidFill>
                  <a:prstClr val="black"/>
                </a:solidFill>
                <a:latin typeface="Calibri" panose="020F0502020204030204"/>
              </a:rPr>
              <a:t>th</a:t>
            </a:r>
            <a:r>
              <a:rPr lang="en-US" sz="2000" b="1" dirty="0">
                <a:solidFill>
                  <a:prstClr val="black"/>
                </a:solidFill>
                <a:latin typeface="Calibri" panose="020F0502020204030204"/>
              </a:rPr>
              <a:t> – 11</a:t>
            </a:r>
            <a:r>
              <a:rPr lang="en-US" sz="2000" b="1" baseline="30000" dirty="0">
                <a:solidFill>
                  <a:prstClr val="black"/>
                </a:solidFill>
                <a:latin typeface="Calibri" panose="020F0502020204030204"/>
              </a:rPr>
              <a:t>th</a:t>
            </a:r>
            <a:endParaRPr lang="en-US" sz="2000" b="1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Opportunity</a:t>
            </a:r>
            <a:r>
              <a:rPr lang="en-US" sz="1800" i="1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for</a:t>
            </a:r>
            <a:r>
              <a:rPr lang="en-US" sz="1800" i="1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OCRF</a:t>
            </a:r>
            <a:r>
              <a:rPr lang="en-US" sz="1800" i="1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Advisory</a:t>
            </a:r>
            <a:r>
              <a:rPr lang="en-US" sz="1800" i="1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Members</a:t>
            </a:r>
            <a:r>
              <a:rPr lang="en-US" sz="1800" i="1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to</a:t>
            </a:r>
            <a:r>
              <a:rPr lang="en-US" sz="1800" i="1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have</a:t>
            </a:r>
            <a:r>
              <a:rPr lang="en-US" sz="1800" i="1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Q/A</a:t>
            </a:r>
            <a:r>
              <a:rPr lang="en-US" sz="1800" i="1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with</a:t>
            </a:r>
            <a:r>
              <a:rPr lang="en-US" sz="1800" i="1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ODFW technical reviews on an as needed basis</a:t>
            </a: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OCRF Advisory Committee Recommendations – </a:t>
            </a:r>
            <a:r>
              <a:rPr lang="en-US" sz="2000" b="1" dirty="0">
                <a:solidFill>
                  <a:prstClr val="black"/>
                </a:solidFill>
                <a:latin typeface="Calibri" panose="020F0502020204030204"/>
              </a:rPr>
              <a:t>July 29</a:t>
            </a:r>
            <a:r>
              <a:rPr kumimoji="0" lang="en-US" sz="2000" b="1" i="0" u="none" strike="noStrike" kern="1200" cap="none" spc="0" normalizeH="0" baseline="30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2025 meeting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ODFW Commission Voting – </a:t>
            </a:r>
            <a:r>
              <a:rPr lang="en-US" sz="2000" b="1" dirty="0">
                <a:solidFill>
                  <a:prstClr val="black"/>
                </a:solidFill>
                <a:latin typeface="Calibri" panose="020F0502020204030204"/>
              </a:rPr>
              <a:t>September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12, 2025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Release of funds following contracting process – </a:t>
            </a:r>
            <a:r>
              <a:rPr lang="en-US" sz="2000" b="1" dirty="0">
                <a:solidFill>
                  <a:prstClr val="black"/>
                </a:solidFill>
                <a:latin typeface="Calibri" panose="020F0502020204030204"/>
              </a:rPr>
              <a:t>November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2025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455667-23BA-C806-E034-712E636BDE2B}"/>
              </a:ext>
            </a:extLst>
          </p:cNvPr>
          <p:cNvSpPr txBox="1"/>
          <p:nvPr/>
        </p:nvSpPr>
        <p:spPr>
          <a:xfrm>
            <a:off x="920320" y="165111"/>
            <a:ext cx="86164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OCRF </a:t>
            </a:r>
            <a:r>
              <a:rPr lang="en-US" sz="3600" b="1" dirty="0">
                <a:solidFill>
                  <a:srgbClr val="70AD47">
                    <a:lumMod val="50000"/>
                  </a:srgbClr>
                </a:solidFill>
                <a:latin typeface="Calibri" panose="020F0502020204030204"/>
              </a:rPr>
              <a:t>Spring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2025 RFP - Timeline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88A2BEA-BD99-6EDE-F740-92FB2D7F291B}"/>
              </a:ext>
            </a:extLst>
          </p:cNvPr>
          <p:cNvSpPr/>
          <p:nvPr/>
        </p:nvSpPr>
        <p:spPr>
          <a:xfrm>
            <a:off x="323597" y="1672046"/>
            <a:ext cx="8496806" cy="582102"/>
          </a:xfrm>
          <a:prstGeom prst="rect">
            <a:avLst/>
          </a:prstGeom>
          <a:noFill/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noFill/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65805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631D9-ABA6-7EEC-A619-BC32E03C6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Wildlife Crossing Request for Interest – Phase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3F4443-BF2C-BE9F-B2DB-74FF3087A58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Tentative timeline: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Announce RFI next week</a:t>
            </a:r>
          </a:p>
          <a:p>
            <a:pPr marL="0" indent="0">
              <a:buNone/>
            </a:pPr>
            <a:r>
              <a:rPr lang="en-US" dirty="0"/>
              <a:t>Open for 60 days</a:t>
            </a:r>
          </a:p>
          <a:p>
            <a:pPr marL="0" indent="0">
              <a:buNone/>
            </a:pPr>
            <a:r>
              <a:rPr lang="en-US" dirty="0"/>
              <a:t>Close on July 10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Please spread the word!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022621-F7A4-309F-F020-C36C257279D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982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46A9A-3EC4-9CD2-0ABA-C312930FD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793" y="136524"/>
            <a:ext cx="78867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Upcoming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B15DA-8CE9-BB8B-2E17-617482418B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Next Meeting: June 3</a:t>
            </a:r>
            <a:r>
              <a:rPr lang="en-US" baseline="30000" dirty="0"/>
              <a:t>rd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baseline="30000" dirty="0"/>
              <a:t>	- Defenders of Wildlife (Tim Greseth, Colin Reynolds)</a:t>
            </a:r>
          </a:p>
          <a:p>
            <a:pPr marL="0" indent="0">
              <a:buNone/>
            </a:pPr>
            <a:r>
              <a:rPr lang="en-US" baseline="30000" dirty="0"/>
              <a:t>	- Audible Bats Project (Sara Rose, OSU)</a:t>
            </a:r>
          </a:p>
          <a:p>
            <a:pPr marL="0" indent="0">
              <a:buNone/>
            </a:pPr>
            <a:r>
              <a:rPr lang="en-US" baseline="30000" dirty="0"/>
              <a:t>	</a:t>
            </a:r>
          </a:p>
          <a:p>
            <a:pPr marL="0" indent="0">
              <a:buNone/>
            </a:pPr>
            <a:r>
              <a:rPr lang="en-US" dirty="0"/>
              <a:t>In-Person Meeting: July  28</a:t>
            </a:r>
            <a:r>
              <a:rPr lang="en-US" baseline="30000" dirty="0"/>
              <a:t>th</a:t>
            </a:r>
            <a:r>
              <a:rPr lang="en-US" dirty="0"/>
              <a:t> - 29</a:t>
            </a:r>
            <a:r>
              <a:rPr lang="en-US" baseline="30000" dirty="0"/>
              <a:t>th</a:t>
            </a:r>
            <a:r>
              <a:rPr lang="en-US" dirty="0"/>
              <a:t> </a:t>
            </a:r>
            <a:endParaRPr lang="en-US" baseline="30000" dirty="0"/>
          </a:p>
          <a:p>
            <a:pPr marL="0" indent="0">
              <a:buNone/>
            </a:pPr>
            <a:r>
              <a:rPr lang="en-US" baseline="30000" dirty="0"/>
              <a:t>(Location: Sisters, OR)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July 28: Site Visit, 6pm committee dinner</a:t>
            </a:r>
          </a:p>
          <a:p>
            <a:pPr marL="0" indent="0">
              <a:buNone/>
            </a:pPr>
            <a:r>
              <a:rPr lang="en-US" dirty="0"/>
              <a:t>	July 29: Committee Meeting, 9:30 AM – 12:30 	PM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867BFA-2DAD-46BA-C288-E951CA5BA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42248-D582-45DA-BC26-F227E1A31D5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959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EF4EFF2-02D5-46D2-AF17-E72C016D03BF}"/>
              </a:ext>
            </a:extLst>
          </p:cNvPr>
          <p:cNvSpPr txBox="1"/>
          <p:nvPr/>
        </p:nvSpPr>
        <p:spPr>
          <a:xfrm>
            <a:off x="838965" y="3203306"/>
            <a:ext cx="7018325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Review and Approve Meeting Minutes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</a:t>
            </a:r>
            <a:r>
              <a:rPr lang="en-US" sz="2000" i="1" dirty="0">
                <a:solidFill>
                  <a:srgbClr val="000000"/>
                </a:solidFill>
                <a:latin typeface="Calibri" panose="020F0502020204030204" pitchFamily="34" charset="0"/>
              </a:rPr>
              <a:t>April 1</a:t>
            </a:r>
            <a:r>
              <a:rPr lang="en-US" sz="2000" i="1" baseline="30000" dirty="0">
                <a:solidFill>
                  <a:srgbClr val="000000"/>
                </a:solidFill>
                <a:latin typeface="Calibri" panose="020F0502020204030204" pitchFamily="34" charset="0"/>
              </a:rPr>
              <a:t>st</a:t>
            </a:r>
            <a:r>
              <a:rPr lang="en-US" sz="2000" i="1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2025)	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232CB-64B9-4128-B4E3-3FDFDE12548F}"/>
              </a:ext>
            </a:extLst>
          </p:cNvPr>
          <p:cNvSpPr txBox="1"/>
          <p:nvPr/>
        </p:nvSpPr>
        <p:spPr>
          <a:xfrm>
            <a:off x="838965" y="2509876"/>
            <a:ext cx="287563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1: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7126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12" y="106943"/>
            <a:ext cx="9553790" cy="132556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Draft Motion Templates re: Minutes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109" y="2109477"/>
            <a:ext cx="8311782" cy="373497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 move to approve the April 1st, 2025 meeting minutes with the continued authority to correct spelling, grammar, and punctuation.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 move to approve the April 1st, 2025 meeting minutes with the addition/correction/ deletion of ____ on page ___, line ____, and continued authority to correct spelling, grammar, and punctuation.</a:t>
            </a:r>
          </a:p>
        </p:txBody>
      </p:sp>
    </p:spTree>
    <p:extLst>
      <p:ext uri="{BB962C8B-B14F-4D97-AF65-F5344CB8AC3E}">
        <p14:creationId xmlns:p14="http://schemas.microsoft.com/office/powerpoint/2010/main" val="4241292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EF4EFF2-02D5-46D2-AF17-E72C016D03BF}"/>
              </a:ext>
            </a:extLst>
          </p:cNvPr>
          <p:cNvSpPr txBox="1"/>
          <p:nvPr/>
        </p:nvSpPr>
        <p:spPr>
          <a:xfrm>
            <a:off x="921411" y="3094651"/>
            <a:ext cx="803289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ea typeface="Yu Mincho" panose="02020400000000000000" pitchFamily="18" charset="-128"/>
              </a:rPr>
              <a:t>Wildlife Crossing Introduction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Yu Mincho" panose="02020400000000000000" pitchFamily="18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b="1" dirty="0">
              <a:solidFill>
                <a:prstClr val="black"/>
              </a:solidFill>
              <a:latin typeface="Calibri" panose="020F0502020204030204" pitchFamily="34" charset="0"/>
              <a:ea typeface="Yu Mincho" panose="02020400000000000000" pitchFamily="18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Yu Mincho" panose="02020400000000000000" pitchFamily="18" charset="-128"/>
                <a:cs typeface="+mn-cs"/>
              </a:rPr>
              <a:t>Rachel Wheat, Wildlife Connectivity Coordinator, ODFW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232CB-64B9-4128-B4E3-3FDFDE12548F}"/>
              </a:ext>
            </a:extLst>
          </p:cNvPr>
          <p:cNvSpPr txBox="1"/>
          <p:nvPr/>
        </p:nvSpPr>
        <p:spPr>
          <a:xfrm>
            <a:off x="838965" y="2509876"/>
            <a:ext cx="287563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2: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1118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51FADA-9158-43A5-8E28-12DB0B405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D42248-D582-45DA-BC26-F227E1A31D5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F4EFF2-02D5-46D2-AF17-E72C016D03BF}"/>
              </a:ext>
            </a:extLst>
          </p:cNvPr>
          <p:cNvSpPr txBox="1"/>
          <p:nvPr/>
        </p:nvSpPr>
        <p:spPr>
          <a:xfrm>
            <a:off x="838965" y="3094651"/>
            <a:ext cx="767638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>
                <a:solidFill>
                  <a:srgbClr val="000000"/>
                </a:solidFill>
                <a:latin typeface="Calibri" panose="020F0502020204030204" pitchFamily="34" charset="0"/>
              </a:rPr>
              <a:t>Wildlife Crossing Project Presentation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>
                <a:solidFill>
                  <a:srgbClr val="000000"/>
                </a:solidFill>
                <a:latin typeface="Calibri" panose="020F0502020204030204" pitchFamily="34" charset="0"/>
              </a:rPr>
              <a:t>Adaptive Plan to Improve Wildlife Passage Under Interstate-5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>
                <a:solidFill>
                  <a:srgbClr val="000000"/>
                </a:solidFill>
                <a:latin typeface="Calibri" panose="020F0502020204030204" pitchFamily="34" charset="0"/>
              </a:rPr>
              <a:t>Tim Greseth, Oregon Wildlife Foundation </a:t>
            </a:r>
            <a:endParaRPr kumimoji="0" lang="en-US" sz="32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A232CB-64B9-4128-B4E3-3FDFDE12548F}"/>
              </a:ext>
            </a:extLst>
          </p:cNvPr>
          <p:cNvSpPr txBox="1"/>
          <p:nvPr/>
        </p:nvSpPr>
        <p:spPr>
          <a:xfrm>
            <a:off x="838965" y="2509876"/>
            <a:ext cx="41995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3: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5218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0A7A09-70FD-9D0F-12E7-646737ECF1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015805-E83B-6931-1A14-C41855F63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D42248-D582-45DA-BC26-F227E1A31D5B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18B2B3-A721-A794-782E-D419478F76F4}"/>
              </a:ext>
            </a:extLst>
          </p:cNvPr>
          <p:cNvSpPr txBox="1"/>
          <p:nvPr/>
        </p:nvSpPr>
        <p:spPr>
          <a:xfrm>
            <a:off x="838965" y="3094651"/>
            <a:ext cx="70183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>
                <a:solidFill>
                  <a:srgbClr val="000000"/>
                </a:solidFill>
                <a:latin typeface="Calibri" panose="020F0502020204030204" pitchFamily="34" charset="0"/>
              </a:rPr>
              <a:t>OCRF Project Presentation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dirty="0">
                <a:solidFill>
                  <a:srgbClr val="000000"/>
                </a:solidFill>
                <a:latin typeface="Calibri" panose="020F0502020204030204" pitchFamily="34" charset="0"/>
              </a:rPr>
              <a:t>Cackler Marsh Aquatic Passage Restoration project, Graham Evans-Peters, US Fish and Wildlife Service</a:t>
            </a:r>
            <a:endParaRPr kumimoji="0" lang="en-US" sz="3200" b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A87F01-7E1F-1A7B-200C-CB80B39275C3}"/>
              </a:ext>
            </a:extLst>
          </p:cNvPr>
          <p:cNvSpPr txBox="1"/>
          <p:nvPr/>
        </p:nvSpPr>
        <p:spPr>
          <a:xfrm>
            <a:off x="838965" y="2509876"/>
            <a:ext cx="41995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4: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1973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63326B-1AA8-AA22-FD9E-8ED8311B79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8C09AAB-9654-E561-72DB-DEBA7170DA8F}"/>
              </a:ext>
            </a:extLst>
          </p:cNvPr>
          <p:cNvSpPr txBox="1"/>
          <p:nvPr/>
        </p:nvSpPr>
        <p:spPr>
          <a:xfrm>
            <a:off x="921411" y="3094651"/>
            <a:ext cx="803289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ea typeface="Yu Mincho" panose="02020400000000000000" pitchFamily="18" charset="-128"/>
              </a:rPr>
              <a:t>Wildlife Crossing Staff Review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Yu Mincho" panose="02020400000000000000" pitchFamily="18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b="1" dirty="0">
              <a:solidFill>
                <a:prstClr val="black"/>
              </a:solidFill>
              <a:latin typeface="Calibri" panose="020F0502020204030204" pitchFamily="34" charset="0"/>
              <a:ea typeface="Yu Mincho" panose="02020400000000000000" pitchFamily="18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Yu Mincho" panose="02020400000000000000" pitchFamily="18" charset="-128"/>
                <a:cs typeface="+mn-cs"/>
              </a:rPr>
              <a:t>Rachel Wheat, Wildlife Connectivity Coordinator, ODFW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925179-93CE-7EC1-E64A-E4CD94B937F4}"/>
              </a:ext>
            </a:extLst>
          </p:cNvPr>
          <p:cNvSpPr txBox="1"/>
          <p:nvPr/>
        </p:nvSpPr>
        <p:spPr>
          <a:xfrm>
            <a:off x="838965" y="2509876"/>
            <a:ext cx="287563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5: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919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62E599-80A6-1C13-0280-B8295823D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43B3B85-AEAC-EDA0-269C-CA28BDAF52F6}"/>
              </a:ext>
            </a:extLst>
          </p:cNvPr>
          <p:cNvSpPr txBox="1"/>
          <p:nvPr/>
        </p:nvSpPr>
        <p:spPr>
          <a:xfrm>
            <a:off x="921411" y="3094651"/>
            <a:ext cx="803289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ea typeface="Yu Mincho" panose="02020400000000000000" pitchFamily="18" charset="-128"/>
              </a:rPr>
              <a:t>Committee Consideration: Wildlife Crossing Projects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Yu Mincho" panose="02020400000000000000" pitchFamily="18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b="1" dirty="0">
              <a:solidFill>
                <a:prstClr val="black"/>
              </a:solidFill>
              <a:latin typeface="Calibri" panose="020F0502020204030204" pitchFamily="34" charset="0"/>
              <a:ea typeface="Yu Mincho" panose="02020400000000000000" pitchFamily="18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ea typeface="Yu Mincho" panose="02020400000000000000" pitchFamily="18" charset="-128"/>
              </a:rPr>
              <a:t>Chair Wenner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4B838F-F667-3F40-7293-A3FC97387D8D}"/>
              </a:ext>
            </a:extLst>
          </p:cNvPr>
          <p:cNvSpPr txBox="1"/>
          <p:nvPr/>
        </p:nvSpPr>
        <p:spPr>
          <a:xfrm>
            <a:off x="838965" y="2509876"/>
            <a:ext cx="287563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Agenda Item 6: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1385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DB5B2F-35C7-DA2E-1605-A5862BB1D4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21E93-9405-9A8E-3840-30612F913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812" y="106943"/>
            <a:ext cx="8852622" cy="147366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Draft Motion: Wildlife Connectivity Project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7589E9-7062-142D-A98C-57BE6424B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109" y="3115317"/>
            <a:ext cx="8311782" cy="23449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 move to approve the Oregon Wildlife Foundation “Adaptive Plan to Improve Wildlife Passage Under Interstate-5” project, totaling $274,500 in expenditure from the Oregon Conservation and Recreation Fund’s Wildlife Crossing Lottery Bonds.</a:t>
            </a:r>
          </a:p>
        </p:txBody>
      </p:sp>
    </p:spTree>
    <p:extLst>
      <p:ext uri="{BB962C8B-B14F-4D97-AF65-F5344CB8AC3E}">
        <p14:creationId xmlns:p14="http://schemas.microsoft.com/office/powerpoint/2010/main" val="2560020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09b73270-2993-4076-be47-9c78f42a1e84}" enabled="1" method="Privileged" siteId="{aa3f6932-fa7c-47b4-a0ce-a598cad161cf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6068</TotalTime>
  <Words>584</Words>
  <Application>Microsoft Office PowerPoint</Application>
  <PresentationFormat>On-screen Show (4:3)</PresentationFormat>
  <Paragraphs>109</Paragraphs>
  <Slides>17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Draft Motion Templates re: Minutes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Draft Motion: Wildlife Connectivity Project Recommendation</vt:lpstr>
      <vt:lpstr>Draft Motion: Wildlife Connectivity Project Recommendation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Wildlife Crossing Request for Interest – Phase 2</vt:lpstr>
      <vt:lpstr>Upcoming Meetings</vt:lpstr>
    </vt:vector>
  </TitlesOfParts>
  <Company>Oregon Department of Fish and Wildlife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Reva Gillman</dc:creator>
  <cp:lastModifiedBy>GILLMAN Reva A * ODFW</cp:lastModifiedBy>
  <cp:revision>189</cp:revision>
  <dcterms:created xsi:type="dcterms:W3CDTF">2022-11-18T19:44:49Z</dcterms:created>
  <dcterms:modified xsi:type="dcterms:W3CDTF">2025-05-06T04:46:24Z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9b73270-2993-4076-be47-9c78f42a1e84_Enabled">
    <vt:lpwstr>true</vt:lpwstr>
  </property>
  <property fmtid="{D5CDD505-2E9C-101B-9397-08002B2CF9AE}" pid="3" name="MSIP_Label_09b73270-2993-4076-be47-9c78f42a1e84_SetDate">
    <vt:lpwstr>2024-05-06T21:56:59Z</vt:lpwstr>
  </property>
  <property fmtid="{D5CDD505-2E9C-101B-9397-08002B2CF9AE}" pid="4" name="MSIP_Label_09b73270-2993-4076-be47-9c78f42a1e84_Method">
    <vt:lpwstr>Privileged</vt:lpwstr>
  </property>
  <property fmtid="{D5CDD505-2E9C-101B-9397-08002B2CF9AE}" pid="5" name="MSIP_Label_09b73270-2993-4076-be47-9c78f42a1e84_Name">
    <vt:lpwstr>Level 1 - Published (Items)</vt:lpwstr>
  </property>
  <property fmtid="{D5CDD505-2E9C-101B-9397-08002B2CF9AE}" pid="6" name="MSIP_Label_09b73270-2993-4076-be47-9c78f42a1e84_SiteId">
    <vt:lpwstr>aa3f6932-fa7c-47b4-a0ce-a598cad161cf</vt:lpwstr>
  </property>
  <property fmtid="{D5CDD505-2E9C-101B-9397-08002B2CF9AE}" pid="7" name="MSIP_Label_09b73270-2993-4076-be47-9c78f42a1e84_ActionId">
    <vt:lpwstr>0e80543c-f49c-44d9-b44d-7348a91d8d1e</vt:lpwstr>
  </property>
  <property fmtid="{D5CDD505-2E9C-101B-9397-08002B2CF9AE}" pid="8" name="MSIP_Label_09b73270-2993-4076-be47-9c78f42a1e84_ContentBits">
    <vt:lpwstr>0</vt:lpwstr>
  </property>
</Properties>
</file>