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4"/>
  </p:notesMasterIdLst>
  <p:sldIdLst>
    <p:sldId id="378" r:id="rId3"/>
    <p:sldId id="1128" r:id="rId4"/>
    <p:sldId id="314" r:id="rId5"/>
    <p:sldId id="1157" r:id="rId6"/>
    <p:sldId id="1220" r:id="rId7"/>
    <p:sldId id="1221" r:id="rId8"/>
    <p:sldId id="1222" r:id="rId9"/>
    <p:sldId id="1223" r:id="rId10"/>
    <p:sldId id="1213" r:id="rId11"/>
    <p:sldId id="1204" r:id="rId12"/>
    <p:sldId id="1217" r:id="rId13"/>
    <p:sldId id="1218" r:id="rId14"/>
    <p:sldId id="405" r:id="rId15"/>
    <p:sldId id="1173" r:id="rId16"/>
    <p:sldId id="1196" r:id="rId17"/>
    <p:sldId id="1209" r:id="rId18"/>
    <p:sldId id="1210" r:id="rId19"/>
    <p:sldId id="1214" r:id="rId20"/>
    <p:sldId id="1215" r:id="rId21"/>
    <p:sldId id="1216" r:id="rId22"/>
    <p:sldId id="121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028"/>
    <a:srgbClr val="203C29"/>
    <a:srgbClr val="23401C"/>
    <a:srgbClr val="18441F"/>
    <a:srgbClr val="09471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2" d="100"/>
          <a:sy n="82" d="100"/>
        </p:scale>
        <p:origin x="141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8A8ED-31AF-40EC-8164-93ECF3752D1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EC96-3390-4B56-AB12-61EBA14FF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153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249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773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66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146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0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0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7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18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6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59DEB0-9036-490D-9FC1-23D435925D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2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0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39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8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5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07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9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00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4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0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1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4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0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3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5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8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CFD0-9442-4EEE-AF03-8A9AA2E2332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0C689-5998-49CB-B2ED-03ABEF45D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2248-D582-45DA-BC26-F227E1A31D5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2673E-7D0F-B6C9-5B84-E92A2BD32C26}"/>
              </a:ext>
            </a:extLst>
          </p:cNvPr>
          <p:cNvSpPr/>
          <p:nvPr userDrawn="1"/>
        </p:nvSpPr>
        <p:spPr>
          <a:xfrm>
            <a:off x="0" y="6311901"/>
            <a:ext cx="9144000" cy="546101"/>
          </a:xfrm>
          <a:prstGeom prst="rect">
            <a:avLst/>
          </a:prstGeom>
          <a:solidFill>
            <a:srgbClr val="144633"/>
          </a:solidFill>
          <a:ln>
            <a:solidFill>
              <a:srgbClr val="144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/>
              <a:t>Oregon Department of Fish and Wildlife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D1FD53B-8779-0F80-6B23-CD0CEAB596BD}"/>
              </a:ext>
            </a:extLst>
          </p:cNvPr>
          <p:cNvSpPr>
            <a:spLocks/>
          </p:cNvSpPr>
          <p:nvPr userDrawn="1"/>
        </p:nvSpPr>
        <p:spPr bwMode="auto">
          <a:xfrm>
            <a:off x="-218364" y="-54592"/>
            <a:ext cx="9594376" cy="1952625"/>
          </a:xfrm>
          <a:custGeom>
            <a:avLst/>
            <a:gdLst>
              <a:gd name="T0" fmla="*/ 0 w 5808"/>
              <a:gd name="T1" fmla="*/ 2147483647 h 1230"/>
              <a:gd name="T2" fmla="*/ 60483754 w 5808"/>
              <a:gd name="T3" fmla="*/ 0 h 1230"/>
              <a:gd name="T4" fmla="*/ 2147483647 w 5808"/>
              <a:gd name="T5" fmla="*/ 0 h 1230"/>
              <a:gd name="T6" fmla="*/ 2147483647 w 5808"/>
              <a:gd name="T7" fmla="*/ 2147483647 h 1230"/>
              <a:gd name="T8" fmla="*/ 2147483647 w 5808"/>
              <a:gd name="T9" fmla="*/ 2147483647 h 1230"/>
              <a:gd name="T10" fmla="*/ 2147483647 w 5808"/>
              <a:gd name="T11" fmla="*/ 2147483647 h 1230"/>
              <a:gd name="T12" fmla="*/ 0 w 5808"/>
              <a:gd name="T13" fmla="*/ 2147483647 h 12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08"/>
              <a:gd name="T22" fmla="*/ 0 h 1230"/>
              <a:gd name="T23" fmla="*/ 5808 w 5808"/>
              <a:gd name="T24" fmla="*/ 1230 h 12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08" h="1230">
                <a:moveTo>
                  <a:pt x="0" y="1212"/>
                </a:moveTo>
                <a:lnTo>
                  <a:pt x="24" y="0"/>
                </a:lnTo>
                <a:lnTo>
                  <a:pt x="5784" y="0"/>
                </a:lnTo>
                <a:lnTo>
                  <a:pt x="5808" y="996"/>
                </a:lnTo>
                <a:cubicBezTo>
                  <a:pt x="5548" y="1200"/>
                  <a:pt x="4950" y="1230"/>
                  <a:pt x="4224" y="1224"/>
                </a:cubicBezTo>
                <a:cubicBezTo>
                  <a:pt x="3498" y="1218"/>
                  <a:pt x="2156" y="962"/>
                  <a:pt x="1452" y="960"/>
                </a:cubicBezTo>
                <a:cubicBezTo>
                  <a:pt x="672" y="936"/>
                  <a:pt x="0" y="1212"/>
                  <a:pt x="0" y="1212"/>
                </a:cubicBezTo>
                <a:close/>
              </a:path>
            </a:pathLst>
          </a:custGeom>
          <a:solidFill>
            <a:srgbClr val="144633"/>
          </a:solidFill>
          <a:ln w="76200" cmpd="sng">
            <a:solidFill>
              <a:srgbClr val="144633"/>
            </a:solidFill>
            <a:round/>
            <a:headEnd/>
            <a:tailEnd/>
          </a:ln>
        </p:spPr>
        <p:txBody>
          <a:bodyPr/>
          <a:lstStyle/>
          <a:p>
            <a:endParaRPr lang="en-US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59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B852062-AD58-4ABC-803F-3585C3565E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95" y="2069026"/>
            <a:ext cx="3698981" cy="3698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2D1657-AAD7-454D-A642-A1E1F88648B0}"/>
              </a:ext>
            </a:extLst>
          </p:cNvPr>
          <p:cNvSpPr txBox="1"/>
          <p:nvPr/>
        </p:nvSpPr>
        <p:spPr>
          <a:xfrm>
            <a:off x="3755572" y="2933542"/>
            <a:ext cx="5626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Oregon Conservation and Recreation Fund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Advisory Committee Meeting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344AB-9B96-88D5-5559-1BA3B48A2011}"/>
              </a:ext>
            </a:extLst>
          </p:cNvPr>
          <p:cNvSpPr txBox="1"/>
          <p:nvPr/>
        </p:nvSpPr>
        <p:spPr>
          <a:xfrm>
            <a:off x="317395" y="156982"/>
            <a:ext cx="82598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chemeClr val="bg1"/>
                </a:solidFill>
                <a:latin typeface="Calibri" panose="020F0502020204030204"/>
              </a:rPr>
              <a:t>June 5</a:t>
            </a:r>
            <a:r>
              <a:rPr lang="en-US" sz="3600" baseline="30000" dirty="0">
                <a:solidFill>
                  <a:schemeClr val="bg1"/>
                </a:solidFill>
                <a:latin typeface="Calibri" panose="020F0502020204030204"/>
              </a:rPr>
              <a:t>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1:00pm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3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/>
              </a:rPr>
              <a:t>:3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0pm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ODFW Logo | | currypilot.com">
            <a:extLst>
              <a:ext uri="{FF2B5EF4-FFF2-40B4-BE49-F238E27FC236}">
                <a16:creationId xmlns:a16="http://schemas.microsoft.com/office/drawing/2014/main" id="{09179D18-3418-20A2-9487-4EA8A1335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657" y="4931912"/>
            <a:ext cx="965200" cy="12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E28F7-6B70-8C79-3D2C-4A885D8ABA7D}"/>
              </a:ext>
            </a:extLst>
          </p:cNvPr>
          <p:cNvSpPr txBox="1"/>
          <p:nvPr/>
        </p:nvSpPr>
        <p:spPr>
          <a:xfrm>
            <a:off x="6456946" y="5680922"/>
            <a:ext cx="31224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prstClr val="black"/>
                </a:solidFill>
                <a:latin typeface="Calibri" panose="020F0502020204030204"/>
              </a:rPr>
              <a:t>Virtual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33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2DC87-4FAA-DEB4-3D57-F8C66D8A9CF9}"/>
              </a:ext>
            </a:extLst>
          </p:cNvPr>
          <p:cNvSpPr txBox="1"/>
          <p:nvPr/>
        </p:nvSpPr>
        <p:spPr>
          <a:xfrm>
            <a:off x="385010" y="368514"/>
            <a:ext cx="848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chemeClr val="bg1"/>
                </a:solidFill>
                <a:effectLst/>
              </a:rPr>
              <a:t>Projects by Conservation/Recreation</a:t>
            </a:r>
            <a:endParaRPr lang="en-US" sz="2400" b="1" i="1" u="none" strike="noStrike" dirty="0">
              <a:solidFill>
                <a:schemeClr val="bg1"/>
              </a:solidFill>
              <a:effectLst/>
            </a:endParaRPr>
          </a:p>
        </p:txBody>
      </p:sp>
      <p:pic>
        <p:nvPicPr>
          <p:cNvPr id="4098" name="Picture 2" descr="Forms response chart. Question title: Based on the definitions in the OCRF Expenditure Framework, how would you classify your project?&#10;(The definition of Conservation is: Improving the health of Oregon’s ecosystems and populations of fish and wildlife species. The definition of Recreation is: Any activity undertaken to enjoy, appreciate, or support fish, wildlife, and their habitats.)&#10;. Number of responses: 72 responses.">
            <a:extLst>
              <a:ext uri="{FF2B5EF4-FFF2-40B4-BE49-F238E27FC236}">
                <a16:creationId xmlns:a16="http://schemas.microsoft.com/office/drawing/2014/main" id="{9E260544-BF64-982E-BC54-04BBCDC6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41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F4ECBA-537A-5889-B6A0-56FBDBF6C5D7}"/>
              </a:ext>
            </a:extLst>
          </p:cNvPr>
          <p:cNvSpPr/>
          <p:nvPr/>
        </p:nvSpPr>
        <p:spPr>
          <a:xfrm>
            <a:off x="142379" y="2237322"/>
            <a:ext cx="1072530" cy="268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A00C3-7FC4-EAF5-F925-A245016ACD0D}"/>
              </a:ext>
            </a:extLst>
          </p:cNvPr>
          <p:cNvSpPr txBox="1"/>
          <p:nvPr/>
        </p:nvSpPr>
        <p:spPr>
          <a:xfrm>
            <a:off x="1214909" y="2320788"/>
            <a:ext cx="683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of 69 Proposed Projects</a:t>
            </a:r>
          </a:p>
        </p:txBody>
      </p:sp>
    </p:spTree>
    <p:extLst>
      <p:ext uri="{BB962C8B-B14F-4D97-AF65-F5344CB8AC3E}">
        <p14:creationId xmlns:p14="http://schemas.microsoft.com/office/powerpoint/2010/main" val="151582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09C74-62FB-2D71-C1D7-E7D64C7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83193-8E39-33CB-65D0-5D38377D4A1A}"/>
              </a:ext>
            </a:extLst>
          </p:cNvPr>
          <p:cNvSpPr txBox="1"/>
          <p:nvPr/>
        </p:nvSpPr>
        <p:spPr>
          <a:xfrm>
            <a:off x="385010" y="368514"/>
            <a:ext cx="848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chemeClr val="bg1"/>
                </a:solidFill>
                <a:effectLst/>
              </a:rPr>
              <a:t>Projects by Conservation/Recreation</a:t>
            </a:r>
            <a:endParaRPr lang="en-US" sz="2400" b="1" i="1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9B55C-151E-7260-B6C6-68680462D905}"/>
              </a:ext>
            </a:extLst>
          </p:cNvPr>
          <p:cNvSpPr txBox="1"/>
          <p:nvPr/>
        </p:nvSpPr>
        <p:spPr>
          <a:xfrm>
            <a:off x="1394085" y="2248525"/>
            <a:ext cx="635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25 PROJECTS: Conservation versus Recreation Element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8C524C-9C5E-3340-8B3C-9DDD6F2F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892226"/>
              </p:ext>
            </p:extLst>
          </p:nvPr>
        </p:nvGraphicFramePr>
        <p:xfrm>
          <a:off x="1394084" y="2851046"/>
          <a:ext cx="6820526" cy="26353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2100">
                  <a:extLst>
                    <a:ext uri="{9D8B030D-6E8A-4147-A177-3AD203B41FA5}">
                      <a16:colId xmlns:a16="http://schemas.microsoft.com/office/drawing/2014/main" val="493657265"/>
                    </a:ext>
                  </a:extLst>
                </a:gridCol>
                <a:gridCol w="2398426">
                  <a:extLst>
                    <a:ext uri="{9D8B030D-6E8A-4147-A177-3AD203B41FA5}">
                      <a16:colId xmlns:a16="http://schemas.microsoft.com/office/drawing/2014/main" val="484948166"/>
                    </a:ext>
                  </a:extLst>
                </a:gridCol>
              </a:tblGrid>
              <a:tr h="676282">
                <a:tc>
                  <a:txBody>
                    <a:bodyPr/>
                    <a:lstStyle/>
                    <a:p>
                      <a:r>
                        <a:rPr lang="en-US" dirty="0"/>
                        <a:t>Conservation/Recreation 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25 Ranking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77895"/>
                  </a:ext>
                </a:extLst>
              </a:tr>
              <a:tr h="391814">
                <a:tc>
                  <a:txBody>
                    <a:bodyPr/>
                    <a:lstStyle/>
                    <a:p>
                      <a:r>
                        <a:rPr lang="en-US" dirty="0"/>
                        <a:t>Conservation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9776"/>
                  </a:ext>
                </a:extLst>
              </a:tr>
              <a:tr h="391814">
                <a:tc>
                  <a:txBody>
                    <a:bodyPr/>
                    <a:lstStyle/>
                    <a:p>
                      <a:r>
                        <a:rPr lang="en-US" dirty="0"/>
                        <a:t>Conservation with a Recreation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07071"/>
                  </a:ext>
                </a:extLst>
              </a:tr>
              <a:tr h="391814">
                <a:tc>
                  <a:txBody>
                    <a:bodyPr/>
                    <a:lstStyle/>
                    <a:p>
                      <a:r>
                        <a:rPr lang="en-US" dirty="0"/>
                        <a:t>Even mix of Conservation and 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64175"/>
                  </a:ext>
                </a:extLst>
              </a:tr>
              <a:tr h="391814">
                <a:tc>
                  <a:txBody>
                    <a:bodyPr/>
                    <a:lstStyle/>
                    <a:p>
                      <a:r>
                        <a:rPr lang="en-US" dirty="0"/>
                        <a:t>Recreation with a Conservation 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61526"/>
                  </a:ext>
                </a:extLst>
              </a:tr>
              <a:tr h="391814">
                <a:tc>
                  <a:txBody>
                    <a:bodyPr/>
                    <a:lstStyle/>
                    <a:p>
                      <a:r>
                        <a:rPr lang="en-US" dirty="0"/>
                        <a:t>Recreation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8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94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2" y="106943"/>
            <a:ext cx="955379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Draft Motion: Recommended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9" y="2109477"/>
            <a:ext cx="8311782" cy="3734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 move to approve the top 25 OCRF Winter 2023 Projects from the Ranked Project List, totaling $985,503 in total funds.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move to approve the top 25 OCRF Winter 2023 Projects from the Ranked Project List, with the following changes: _____ totaling $___,____ in total funds.</a:t>
            </a:r>
          </a:p>
        </p:txBody>
      </p:sp>
    </p:spTree>
    <p:extLst>
      <p:ext uri="{BB962C8B-B14F-4D97-AF65-F5344CB8AC3E}">
        <p14:creationId xmlns:p14="http://schemas.microsoft.com/office/powerpoint/2010/main" val="283700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3C7FA7-F162-20FA-968F-ED0BFAB29CD2}"/>
              </a:ext>
            </a:extLst>
          </p:cNvPr>
          <p:cNvSpPr txBox="1"/>
          <p:nvPr/>
        </p:nvSpPr>
        <p:spPr>
          <a:xfrm>
            <a:off x="914239" y="939243"/>
            <a:ext cx="7315521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Opened January 30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Informational Session – February 17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(Recording posted on website)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Informational Session – March 10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similar format to previous informational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 of Reminder of grant closure – March 20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Request for Proposals (RFP) – Closes March 27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Review Deadline: May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15</a:t>
            </a:r>
            <a:r>
              <a:rPr lang="en-US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dirty="0">
              <a:solidFill>
                <a:prstClr val="black"/>
              </a:solidFill>
              <a:highlight>
                <a:srgbClr val="FFFF00"/>
              </a:highlight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Review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Deadline: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May 31</a:t>
            </a:r>
            <a:r>
              <a:rPr kumimoji="0" lang="en-US" sz="18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, 2023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OCRF Advisory Committee Recommendations – June 5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2022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ODFW Commission Voting – June 16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,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Release of funds following contracting process – August 2023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17888E-C59F-DFF3-4FC3-5B44E22922EA}"/>
              </a:ext>
            </a:extLst>
          </p:cNvPr>
          <p:cNvSpPr txBox="1"/>
          <p:nvPr/>
        </p:nvSpPr>
        <p:spPr>
          <a:xfrm>
            <a:off x="158556" y="192368"/>
            <a:ext cx="86164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OCRF </a:t>
            </a:r>
            <a:r>
              <a:rPr lang="en-US" sz="3600" b="1" dirty="0">
                <a:solidFill>
                  <a:srgbClr val="70AD47">
                    <a:lumMod val="50000"/>
                  </a:srgbClr>
                </a:solidFill>
                <a:latin typeface="Calibri" panose="020F0502020204030204"/>
              </a:rPr>
              <a:t>RFP Timeline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Winter 2023</a:t>
            </a:r>
          </a:p>
        </p:txBody>
      </p:sp>
    </p:spTree>
    <p:extLst>
      <p:ext uri="{BB962C8B-B14F-4D97-AF65-F5344CB8AC3E}">
        <p14:creationId xmlns:p14="http://schemas.microsoft.com/office/powerpoint/2010/main" val="187313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OCRF Legislative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3: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218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70067" y="3094651"/>
            <a:ext cx="7018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Break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(Please be back in 5min)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4: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358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Public Comment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5: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34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OCRF Budget and Logistics Update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6: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12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327-2468-B773-498E-1FDB688F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Budget Status after Current RFP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0C47A-1DE6-1A49-7FB2-0C93B97E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8E5405E0-138B-8390-1576-FE3E2F9658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528212"/>
              </p:ext>
            </p:extLst>
          </p:nvPr>
        </p:nvGraphicFramePr>
        <p:xfrm>
          <a:off x="530678" y="2125268"/>
          <a:ext cx="8242218" cy="293261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41927">
                  <a:extLst>
                    <a:ext uri="{9D8B030D-6E8A-4147-A177-3AD203B41FA5}">
                      <a16:colId xmlns:a16="http://schemas.microsoft.com/office/drawing/2014/main" val="3089746736"/>
                    </a:ext>
                  </a:extLst>
                </a:gridCol>
                <a:gridCol w="1827047">
                  <a:extLst>
                    <a:ext uri="{9D8B030D-6E8A-4147-A177-3AD203B41FA5}">
                      <a16:colId xmlns:a16="http://schemas.microsoft.com/office/drawing/2014/main" val="1808869264"/>
                    </a:ext>
                  </a:extLst>
                </a:gridCol>
                <a:gridCol w="2432806">
                  <a:extLst>
                    <a:ext uri="{9D8B030D-6E8A-4147-A177-3AD203B41FA5}">
                      <a16:colId xmlns:a16="http://schemas.microsoft.com/office/drawing/2014/main" val="4028460125"/>
                    </a:ext>
                  </a:extLst>
                </a:gridCol>
                <a:gridCol w="1640438">
                  <a:extLst>
                    <a:ext uri="{9D8B030D-6E8A-4147-A177-3AD203B41FA5}">
                      <a16:colId xmlns:a16="http://schemas.microsoft.com/office/drawing/2014/main" val="661744427"/>
                    </a:ext>
                  </a:extLst>
                </a:gridCol>
              </a:tblGrid>
              <a:tr h="757333">
                <a:tc>
                  <a:txBody>
                    <a:bodyPr/>
                    <a:lstStyle/>
                    <a:p>
                      <a:r>
                        <a:rPr lang="en-US" sz="1800" dirty="0"/>
                        <a:t>Fund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Original Allocation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Obligated</a:t>
                      </a:r>
                    </a:p>
                    <a:p>
                      <a:pPr algn="ctr"/>
                      <a:r>
                        <a:rPr lang="en-US" sz="1800" dirty="0"/>
                        <a:t> (incl. current RFP)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Remainder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82827115"/>
                  </a:ext>
                </a:extLst>
              </a:tr>
              <a:tr h="645135">
                <a:tc>
                  <a:txBody>
                    <a:bodyPr/>
                    <a:lstStyle/>
                    <a:p>
                      <a:r>
                        <a:rPr lang="en-US" sz="1800" dirty="0"/>
                        <a:t>OCRF Base Program</a:t>
                      </a:r>
                    </a:p>
                    <a:p>
                      <a:r>
                        <a:rPr lang="en-US" sz="1200" dirty="0"/>
                        <a:t>(incl. donations, carry </a:t>
                      </a:r>
                      <a:r>
                        <a:rPr lang="en-US" sz="1200" dirty="0" err="1"/>
                        <a:t>fwd</a:t>
                      </a:r>
                      <a:r>
                        <a:rPr lang="en-US" sz="1200" dirty="0"/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$1.8M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$1.8M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$250K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1746432"/>
                  </a:ext>
                </a:extLst>
              </a:tr>
              <a:tr h="885014">
                <a:tc>
                  <a:txBody>
                    <a:bodyPr/>
                    <a:lstStyle/>
                    <a:p>
                      <a:r>
                        <a:rPr lang="en-US" sz="1800" dirty="0"/>
                        <a:t>2022 Drought Funds</a:t>
                      </a:r>
                    </a:p>
                    <a:p>
                      <a:r>
                        <a:rPr lang="en-US" sz="1200" dirty="0"/>
                        <a:t>(HB 5006; 2021)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$2.5M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$2.5M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4482265"/>
                  </a:ext>
                </a:extLst>
              </a:tr>
              <a:tr h="645135">
                <a:tc>
                  <a:txBody>
                    <a:bodyPr/>
                    <a:lstStyle/>
                    <a:p>
                      <a:r>
                        <a:rPr lang="en-US" sz="1800" dirty="0"/>
                        <a:t>ARPA – Federal</a:t>
                      </a:r>
                    </a:p>
                    <a:p>
                      <a:r>
                        <a:rPr lang="en-US" sz="1200" dirty="0"/>
                        <a:t>(HB 5202, 2022)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8130445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1EB1D1D-C23C-60DF-222E-1806FCE3A89F}"/>
              </a:ext>
            </a:extLst>
          </p:cNvPr>
          <p:cNvSpPr txBox="1"/>
          <p:nvPr/>
        </p:nvSpPr>
        <p:spPr>
          <a:xfrm>
            <a:off x="530678" y="5202699"/>
            <a:ext cx="77440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Other (held by Oregon Wildlife Foundation): Oregon is Alive ~ $74,000; </a:t>
            </a:r>
            <a:r>
              <a:rPr lang="en-US" sz="1350" dirty="0" err="1"/>
              <a:t>Fishawk</a:t>
            </a:r>
            <a:r>
              <a:rPr lang="en-US" sz="1350" dirty="0"/>
              <a:t> Lake Mitigation ~  $900,000</a:t>
            </a:r>
          </a:p>
        </p:txBody>
      </p:sp>
    </p:spTree>
    <p:extLst>
      <p:ext uri="{BB962C8B-B14F-4D97-AF65-F5344CB8AC3E}">
        <p14:creationId xmlns:p14="http://schemas.microsoft.com/office/powerpoint/2010/main" val="428660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9C51-6B1D-A63B-49DC-A46783462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HB 5006 – ODFW Budget 23-25, still 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868C-833E-AE4C-EE08-0A0C0ACF9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POP 112 Oregon Conservation and Recreation Fund</a:t>
            </a:r>
          </a:p>
          <a:p>
            <a:pPr lvl="1"/>
            <a:r>
              <a:rPr lang="en-US" dirty="0"/>
              <a:t>Statewide Drought Package provides </a:t>
            </a:r>
            <a:r>
              <a:rPr lang="en-US" b="1" dirty="0"/>
              <a:t>$1M </a:t>
            </a:r>
            <a:r>
              <a:rPr lang="en-US" dirty="0"/>
              <a:t>General Fund for deposit into OCRF </a:t>
            </a:r>
            <a:r>
              <a:rPr lang="en-US" b="1" dirty="0"/>
              <a:t>specifically for drought related projects</a:t>
            </a:r>
          </a:p>
          <a:p>
            <a:pPr lvl="1"/>
            <a:r>
              <a:rPr lang="en-US" dirty="0"/>
              <a:t>Expenditure limitation provided</a:t>
            </a:r>
          </a:p>
          <a:p>
            <a:pPr lvl="1"/>
            <a:r>
              <a:rPr lang="en-US" dirty="0"/>
              <a:t>Makes permanent one existing, limited duration, full-time NRS-3 (1.00 FTE) to serve as the OCRF Coordinator</a:t>
            </a:r>
          </a:p>
          <a:p>
            <a:pPr lvl="1"/>
            <a:endParaRPr lang="en-US" dirty="0"/>
          </a:p>
          <a:p>
            <a:r>
              <a:rPr lang="en-US" dirty="0"/>
              <a:t>HB 2999 – Wildlife Connectivity </a:t>
            </a:r>
          </a:p>
          <a:p>
            <a:pPr lvl="1"/>
            <a:r>
              <a:rPr lang="en-US" dirty="0"/>
              <a:t>Potentially included in Statewide Drought Package</a:t>
            </a:r>
          </a:p>
          <a:p>
            <a:pPr lvl="1"/>
            <a:r>
              <a:rPr lang="en-US" dirty="0"/>
              <a:t>Would deposit </a:t>
            </a:r>
            <a:r>
              <a:rPr lang="en-US" b="1" dirty="0"/>
              <a:t>$5M </a:t>
            </a:r>
            <a:r>
              <a:rPr lang="en-US" dirty="0"/>
              <a:t>to carry out </a:t>
            </a:r>
            <a:r>
              <a:rPr lang="en-US" b="1" dirty="0"/>
              <a:t>projects to support wildlife mobility and habitat connectivity within priority corridors </a:t>
            </a:r>
            <a:r>
              <a:rPr lang="en-US" dirty="0"/>
              <a:t>identified in OCAMP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FC07-17CD-ECD4-51FD-38F5D4AD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0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and Approve Meeting Minutes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(May 1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2023)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1: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1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2B94-CD79-7811-7B8E-193149AB3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OCRF 2023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D981-D31E-7E97-4B79-D7F75D58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5004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Temp position through June 30, 2023</a:t>
            </a:r>
          </a:p>
          <a:p>
            <a:pPr lvl="1"/>
            <a:r>
              <a:rPr lang="en-US" dirty="0"/>
              <a:t>Permanent position awaiting legislative approval – Oct 2023 (?)</a:t>
            </a:r>
          </a:p>
          <a:p>
            <a:r>
              <a:rPr lang="en-US" dirty="0"/>
              <a:t>Administrative Rules Revision (Oct or Dec 2023)</a:t>
            </a:r>
          </a:p>
          <a:p>
            <a:pPr lvl="1"/>
            <a:r>
              <a:rPr lang="en-US" dirty="0"/>
              <a:t>Increasing transparency around grant review process and criteria</a:t>
            </a:r>
          </a:p>
          <a:p>
            <a:pPr lvl="1"/>
            <a:r>
              <a:rPr lang="en-US" dirty="0"/>
              <a:t>Special projects</a:t>
            </a:r>
          </a:p>
          <a:p>
            <a:pPr lvl="1"/>
            <a:r>
              <a:rPr lang="en-US" dirty="0"/>
              <a:t>Alignment with Private Forest Accord OARs</a:t>
            </a:r>
          </a:p>
          <a:p>
            <a:r>
              <a:rPr lang="en-US" dirty="0"/>
              <a:t>Paused Fall RFP to allow for Strategic Planning:</a:t>
            </a:r>
          </a:p>
          <a:p>
            <a:pPr lvl="1"/>
            <a:r>
              <a:rPr lang="en-US" dirty="0"/>
              <a:t>Monitoring &amp; Performance Measurement of OCRF Program</a:t>
            </a:r>
          </a:p>
          <a:p>
            <a:pPr lvl="1"/>
            <a:r>
              <a:rPr lang="en-US" dirty="0"/>
              <a:t>Communications Strategy</a:t>
            </a:r>
          </a:p>
          <a:p>
            <a:pPr lvl="1"/>
            <a:r>
              <a:rPr lang="en-US" dirty="0"/>
              <a:t>Fundraising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94A22-B98E-CF09-C596-D7E096C8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0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1FADA-9158-43A5-8E28-12DB0B40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42248-D582-45DA-BC26-F227E1A31D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838965" y="3203306"/>
            <a:ext cx="70183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The Way Forward for the OCRF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41995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7: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6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12" y="106943"/>
            <a:ext cx="955379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Draft Motion Templates re: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109" y="2109477"/>
            <a:ext cx="8311782" cy="37349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move to approve the May 1</a:t>
            </a:r>
            <a:r>
              <a:rPr lang="en-US" baseline="30000" dirty="0"/>
              <a:t>st</a:t>
            </a:r>
            <a:r>
              <a:rPr lang="en-US" dirty="0"/>
              <a:t>, 2023 meeting minutes with the continued authority to correct spelling, grammar, and punctuation.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move to approve the May 1</a:t>
            </a:r>
            <a:r>
              <a:rPr lang="en-US" baseline="30000" dirty="0"/>
              <a:t>st</a:t>
            </a:r>
            <a:r>
              <a:rPr lang="en-US" dirty="0"/>
              <a:t>, 2023 meeting minutes with the addition/correction/ deletion of ____ on page ___, line ____, and continued authority to correct spelling, grammar, and punctuation.</a:t>
            </a:r>
          </a:p>
        </p:txBody>
      </p:sp>
    </p:spTree>
    <p:extLst>
      <p:ext uri="{BB962C8B-B14F-4D97-AF65-F5344CB8AC3E}">
        <p14:creationId xmlns:p14="http://schemas.microsoft.com/office/powerpoint/2010/main" val="424129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F4EFF2-02D5-46D2-AF17-E72C016D03BF}"/>
              </a:ext>
            </a:extLst>
          </p:cNvPr>
          <p:cNvSpPr txBox="1"/>
          <p:nvPr/>
        </p:nvSpPr>
        <p:spPr>
          <a:xfrm>
            <a:off x="921411" y="3094651"/>
            <a:ext cx="8032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Yu Mincho" panose="02020400000000000000" pitchFamily="18" charset="-128"/>
              </a:rPr>
              <a:t>Selection of Recommended Projects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Yu Mincho" panose="02020400000000000000" pitchFamily="18" charset="-128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232CB-64B9-4128-B4E3-3FDFDE12548F}"/>
              </a:ext>
            </a:extLst>
          </p:cNvPr>
          <p:cNvSpPr txBox="1"/>
          <p:nvPr/>
        </p:nvSpPr>
        <p:spPr>
          <a:xfrm>
            <a:off x="838965" y="2509876"/>
            <a:ext cx="28756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Agenda Item 2: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BB89-2DFD-E403-DD1C-E0C036C4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6B83E-EDB0-8EF5-C5BA-31A8F01D4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819A7-C22D-55F4-CBC9-FD66155DF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99" y="0"/>
            <a:ext cx="8478801" cy="68045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F4A691-5AD2-42F9-A28B-33E445B322A3}"/>
              </a:ext>
            </a:extLst>
          </p:cNvPr>
          <p:cNvSpPr txBox="1"/>
          <p:nvPr/>
        </p:nvSpPr>
        <p:spPr>
          <a:xfrm>
            <a:off x="6657293" y="-4206"/>
            <a:ext cx="200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Top 10 ranked</a:t>
            </a:r>
          </a:p>
        </p:txBody>
      </p:sp>
    </p:spTree>
    <p:extLst>
      <p:ext uri="{BB962C8B-B14F-4D97-AF65-F5344CB8AC3E}">
        <p14:creationId xmlns:p14="http://schemas.microsoft.com/office/powerpoint/2010/main" val="383217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05FB8-C3B7-937C-691E-AC507F272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459"/>
            <a:ext cx="9144000" cy="62331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DCAD48-08BE-7533-9D1B-BBDDB367A486}"/>
              </a:ext>
            </a:extLst>
          </p:cNvPr>
          <p:cNvSpPr txBox="1"/>
          <p:nvPr/>
        </p:nvSpPr>
        <p:spPr>
          <a:xfrm>
            <a:off x="6657293" y="-4206"/>
            <a:ext cx="200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Top 20 ranked</a:t>
            </a:r>
          </a:p>
        </p:txBody>
      </p:sp>
    </p:spTree>
    <p:extLst>
      <p:ext uri="{BB962C8B-B14F-4D97-AF65-F5344CB8AC3E}">
        <p14:creationId xmlns:p14="http://schemas.microsoft.com/office/powerpoint/2010/main" val="3655509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07BA2-C188-D9D9-CEA4-A60C9C5BF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" y="167357"/>
            <a:ext cx="9137172" cy="65232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CB9706-E3A3-1B14-5F10-32126E2D67C7}"/>
              </a:ext>
            </a:extLst>
          </p:cNvPr>
          <p:cNvSpPr txBox="1"/>
          <p:nvPr/>
        </p:nvSpPr>
        <p:spPr>
          <a:xfrm>
            <a:off x="7469056" y="-17309"/>
            <a:ext cx="200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Top 25 ranked</a:t>
            </a:r>
          </a:p>
        </p:txBody>
      </p:sp>
    </p:spTree>
    <p:extLst>
      <p:ext uri="{BB962C8B-B14F-4D97-AF65-F5344CB8AC3E}">
        <p14:creationId xmlns:p14="http://schemas.microsoft.com/office/powerpoint/2010/main" val="284766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409C74-62FB-2D71-C1D7-E7D64C71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2248-D582-45DA-BC26-F227E1A31D5B}" type="slidenum">
              <a:rPr lang="en-US" smtClean="0"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83193-8E39-33CB-65D0-5D38377D4A1A}"/>
              </a:ext>
            </a:extLst>
          </p:cNvPr>
          <p:cNvSpPr txBox="1"/>
          <p:nvPr/>
        </p:nvSpPr>
        <p:spPr>
          <a:xfrm>
            <a:off x="385010" y="368514"/>
            <a:ext cx="8482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dirty="0">
                <a:solidFill>
                  <a:schemeClr val="bg1"/>
                </a:solidFill>
                <a:effectLst/>
              </a:rPr>
              <a:t>Projects that Address Drought</a:t>
            </a:r>
            <a:endParaRPr lang="en-US" sz="2400" b="1" i="1" u="none" strike="noStrike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09B55C-151E-7260-B6C6-68680462D905}"/>
              </a:ext>
            </a:extLst>
          </p:cNvPr>
          <p:cNvSpPr txBox="1"/>
          <p:nvPr/>
        </p:nvSpPr>
        <p:spPr>
          <a:xfrm>
            <a:off x="1394085" y="2248525"/>
            <a:ext cx="6355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 25 PROJECTS: Drought –Related Focus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08C524C-9C5E-3340-8B3C-9DDD6F2F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55666"/>
              </p:ext>
            </p:extLst>
          </p:nvPr>
        </p:nvGraphicFramePr>
        <p:xfrm>
          <a:off x="1215879" y="2748411"/>
          <a:ext cx="4513118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9754">
                  <a:extLst>
                    <a:ext uri="{9D8B030D-6E8A-4147-A177-3AD203B41FA5}">
                      <a16:colId xmlns:a16="http://schemas.microsoft.com/office/drawing/2014/main" val="493657265"/>
                    </a:ext>
                  </a:extLst>
                </a:gridCol>
                <a:gridCol w="2183364">
                  <a:extLst>
                    <a:ext uri="{9D8B030D-6E8A-4147-A177-3AD203B41FA5}">
                      <a16:colId xmlns:a16="http://schemas.microsoft.com/office/drawing/2014/main" val="484948166"/>
                    </a:ext>
                  </a:extLst>
                </a:gridCol>
              </a:tblGrid>
              <a:tr h="571963">
                <a:tc>
                  <a:txBody>
                    <a:bodyPr/>
                    <a:lstStyle/>
                    <a:p>
                      <a:r>
                        <a:rPr lang="en-US" dirty="0"/>
                        <a:t>Project Addresses Drought?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 25 Ranking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977895"/>
                  </a:ext>
                </a:extLst>
              </a:tr>
              <a:tr h="326836"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19776"/>
                  </a:ext>
                </a:extLst>
              </a:tr>
              <a:tr h="326836"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207071"/>
                  </a:ext>
                </a:extLst>
              </a:tr>
              <a:tr h="326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664175"/>
                  </a:ext>
                </a:extLst>
              </a:tr>
              <a:tr h="326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161526"/>
                  </a:ext>
                </a:extLst>
              </a:tr>
              <a:tr h="3268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780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71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6327-2468-B773-498E-1FDB688F0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Projects by Ecoregion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0C47A-1DE6-1A49-7FB2-0C93B97E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EED42248-D582-45DA-BC26-F227E1A31D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44C580-554A-8EC6-22C7-A1C05F843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264" y="1998279"/>
            <a:ext cx="5125373" cy="3753226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C0100E-8AB9-A131-24B7-880A5368F2F4}"/>
              </a:ext>
            </a:extLst>
          </p:cNvPr>
          <p:cNvGraphicFramePr>
            <a:graphicFrameLocks noGrp="1"/>
          </p:cNvGraphicFramePr>
          <p:nvPr/>
        </p:nvGraphicFramePr>
        <p:xfrm>
          <a:off x="294905" y="2156239"/>
          <a:ext cx="3493902" cy="3587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1544893101"/>
                    </a:ext>
                  </a:extLst>
                </a:gridCol>
                <a:gridCol w="1127826">
                  <a:extLst>
                    <a:ext uri="{9D8B030D-6E8A-4147-A177-3AD203B41FA5}">
                      <a16:colId xmlns:a16="http://schemas.microsoft.com/office/drawing/2014/main" val="3863122632"/>
                    </a:ext>
                  </a:extLst>
                </a:gridCol>
                <a:gridCol w="1127826">
                  <a:extLst>
                    <a:ext uri="{9D8B030D-6E8A-4147-A177-3AD203B41FA5}">
                      <a16:colId xmlns:a16="http://schemas.microsoft.com/office/drawing/2014/main" val="2826396386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1400" dirty="0"/>
                        <a:t>Ecoregion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Proposed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 25 Ranking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43675864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Nearshore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9727003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Coast 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3554886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W. Valley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67753346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Klamath Mtn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0200863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West Cascades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0839475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East Cascades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73397667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Col. Plateau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8383363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Blue Mtn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77412250"/>
                  </a:ext>
                </a:extLst>
              </a:tr>
              <a:tr h="324551">
                <a:tc>
                  <a:txBody>
                    <a:bodyPr/>
                    <a:lstStyle/>
                    <a:p>
                      <a:r>
                        <a:rPr lang="en-US" sz="1400" dirty="0"/>
                        <a:t>N. Basin/Range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6074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91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1349</TotalTime>
  <Words>725</Words>
  <Application>Microsoft Office PowerPoint</Application>
  <PresentationFormat>On-screen Show (4:3)</PresentationFormat>
  <Paragraphs>174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Draft Motion Templates re: Minutes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Projects by Ecoregion</vt:lpstr>
      <vt:lpstr>PowerPoint Presentation</vt:lpstr>
      <vt:lpstr>PowerPoint Presentation</vt:lpstr>
      <vt:lpstr>Draft Motion: Recommended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Budget Status after Current RFP</vt:lpstr>
      <vt:lpstr>HB 5006 – ODFW Budget 23-25, still pending</vt:lpstr>
      <vt:lpstr>OCRF 2023 Work Plan</vt:lpstr>
      <vt:lpstr>PowerPoint Presentation</vt:lpstr>
    </vt:vector>
  </TitlesOfParts>
  <Company>Oregon Department of Fish and Wildlife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REGULAWHITEFIELD Charlotte M * ODFW</dc:creator>
  <cp:lastModifiedBy>GILLMAN Reva A * ODFW</cp:lastModifiedBy>
  <cp:revision>171</cp:revision>
  <dcterms:created xsi:type="dcterms:W3CDTF">2022-11-18T19:44:49Z</dcterms:created>
  <dcterms:modified xsi:type="dcterms:W3CDTF">2023-06-05T19:51:04Z</dcterms:modified>
</cp:coreProperties>
</file>